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71" r:id="rId4"/>
  </p:sldMasterIdLst>
  <p:notesMasterIdLst>
    <p:notesMasterId r:id="rId79"/>
  </p:notesMasterIdLst>
  <p:handoutMasterIdLst>
    <p:handoutMasterId r:id="rId80"/>
  </p:handoutMasterIdLst>
  <p:sldIdLst>
    <p:sldId id="275" r:id="rId5"/>
    <p:sldId id="564" r:id="rId6"/>
    <p:sldId id="605" r:id="rId7"/>
    <p:sldId id="728" r:id="rId8"/>
    <p:sldId id="725" r:id="rId9"/>
    <p:sldId id="723" r:id="rId10"/>
    <p:sldId id="607" r:id="rId11"/>
    <p:sldId id="608" r:id="rId12"/>
    <p:sldId id="609" r:id="rId13"/>
    <p:sldId id="610" r:id="rId14"/>
    <p:sldId id="606" r:id="rId15"/>
    <p:sldId id="700" r:id="rId16"/>
    <p:sldId id="612" r:id="rId17"/>
    <p:sldId id="701" r:id="rId18"/>
    <p:sldId id="613" r:id="rId19"/>
    <p:sldId id="614" r:id="rId20"/>
    <p:sldId id="617" r:id="rId21"/>
    <p:sldId id="727" r:id="rId22"/>
    <p:sldId id="729" r:id="rId23"/>
    <p:sldId id="730" r:id="rId24"/>
    <p:sldId id="731" r:id="rId25"/>
    <p:sldId id="732" r:id="rId26"/>
    <p:sldId id="733" r:id="rId27"/>
    <p:sldId id="734" r:id="rId28"/>
    <p:sldId id="651" r:id="rId29"/>
    <p:sldId id="652" r:id="rId30"/>
    <p:sldId id="653" r:id="rId31"/>
    <p:sldId id="654" r:id="rId32"/>
    <p:sldId id="722" r:id="rId33"/>
    <p:sldId id="661" r:id="rId34"/>
    <p:sldId id="662" r:id="rId35"/>
    <p:sldId id="667" r:id="rId36"/>
    <p:sldId id="668" r:id="rId37"/>
    <p:sldId id="674" r:id="rId38"/>
    <p:sldId id="675" r:id="rId39"/>
    <p:sldId id="676" r:id="rId40"/>
    <p:sldId id="525" r:id="rId41"/>
    <p:sldId id="694" r:id="rId42"/>
    <p:sldId id="699" r:id="rId43"/>
    <p:sldId id="718" r:id="rId44"/>
    <p:sldId id="695" r:id="rId45"/>
    <p:sldId id="696" r:id="rId46"/>
    <p:sldId id="697" r:id="rId47"/>
    <p:sldId id="726" r:id="rId48"/>
    <p:sldId id="686" r:id="rId49"/>
    <p:sldId id="687" r:id="rId50"/>
    <p:sldId id="720" r:id="rId51"/>
    <p:sldId id="721" r:id="rId52"/>
    <p:sldId id="677" r:id="rId53"/>
    <p:sldId id="678" r:id="rId54"/>
    <p:sldId id="679" r:id="rId55"/>
    <p:sldId id="680" r:id="rId56"/>
    <p:sldId id="681" r:id="rId57"/>
    <p:sldId id="682" r:id="rId58"/>
    <p:sldId id="683" r:id="rId59"/>
    <p:sldId id="684" r:id="rId60"/>
    <p:sldId id="685" r:id="rId61"/>
    <p:sldId id="688" r:id="rId62"/>
    <p:sldId id="689" r:id="rId63"/>
    <p:sldId id="690" r:id="rId64"/>
    <p:sldId id="704" r:id="rId65"/>
    <p:sldId id="705" r:id="rId66"/>
    <p:sldId id="706" r:id="rId67"/>
    <p:sldId id="707" r:id="rId68"/>
    <p:sldId id="708" r:id="rId69"/>
    <p:sldId id="709" r:id="rId70"/>
    <p:sldId id="710" r:id="rId71"/>
    <p:sldId id="711" r:id="rId72"/>
    <p:sldId id="712" r:id="rId73"/>
    <p:sldId id="713" r:id="rId74"/>
    <p:sldId id="714" r:id="rId75"/>
    <p:sldId id="715" r:id="rId76"/>
    <p:sldId id="716" r:id="rId77"/>
    <p:sldId id="717" r:id="rId78"/>
  </p:sldIdLst>
  <p:sldSz cx="9144000" cy="6858000" type="screen4x3"/>
  <p:notesSz cx="9239250" cy="6953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53">
          <p15:clr>
            <a:srgbClr val="A4A3A4"/>
          </p15:clr>
        </p15:guide>
        <p15:guide id="2" orient="horz" pos="2333">
          <p15:clr>
            <a:srgbClr val="A4A3A4"/>
          </p15:clr>
        </p15:guide>
        <p15:guide id="3" orient="horz" pos="2534">
          <p15:clr>
            <a:srgbClr val="A4A3A4"/>
          </p15:clr>
        </p15:guide>
        <p15:guide id="4" orient="horz" pos="2794">
          <p15:clr>
            <a:srgbClr val="A4A3A4"/>
          </p15:clr>
        </p15:guide>
        <p15:guide id="5" orient="horz" pos="3427">
          <p15:clr>
            <a:srgbClr val="A4A3A4"/>
          </p15:clr>
        </p15:guide>
        <p15:guide id="6" orient="horz" pos="901">
          <p15:clr>
            <a:srgbClr val="A4A3A4"/>
          </p15:clr>
        </p15:guide>
        <p15:guide id="7" orient="horz" pos="4090">
          <p15:clr>
            <a:srgbClr val="A4A3A4"/>
          </p15:clr>
        </p15:guide>
        <p15:guide id="8" orient="horz" pos="1498">
          <p15:clr>
            <a:srgbClr val="A4A3A4"/>
          </p15:clr>
        </p15:guide>
        <p15:guide id="9" orient="horz" pos="1123">
          <p15:clr>
            <a:srgbClr val="A4A3A4"/>
          </p15:clr>
        </p15:guide>
        <p15:guide id="10" orient="horz" pos="864">
          <p15:clr>
            <a:srgbClr val="A4A3A4"/>
          </p15:clr>
        </p15:guide>
        <p15:guide id="11" orient="horz" pos="4042">
          <p15:clr>
            <a:srgbClr val="A4A3A4"/>
          </p15:clr>
        </p15:guide>
        <p15:guide id="12" pos="288">
          <p15:clr>
            <a:srgbClr val="A4A3A4"/>
          </p15:clr>
        </p15:guide>
        <p15:guide id="13" pos="5472">
          <p15:clr>
            <a:srgbClr val="A4A3A4"/>
          </p15:clr>
        </p15:guide>
        <p15:guide id="14" pos="2765">
          <p15:clr>
            <a:srgbClr val="A4A3A4"/>
          </p15:clr>
        </p15:guide>
        <p15:guide id="15" pos="2995">
          <p15:clr>
            <a:srgbClr val="A4A3A4"/>
          </p15:clr>
        </p15:guide>
        <p15:guide id="16" pos="1901">
          <p15:clr>
            <a:srgbClr val="A4A3A4"/>
          </p15:clr>
        </p15:guide>
        <p15:guide id="17" pos="2074">
          <p15:clr>
            <a:srgbClr val="A4A3A4"/>
          </p15:clr>
        </p15:guide>
        <p15:guide id="18" pos="3686">
          <p15:clr>
            <a:srgbClr val="A4A3A4"/>
          </p15:clr>
        </p15:guide>
        <p15:guide id="19" pos="3859">
          <p15:clr>
            <a:srgbClr val="A4A3A4"/>
          </p15:clr>
        </p15:guide>
        <p15:guide id="20" pos="1642">
          <p15:clr>
            <a:srgbClr val="A4A3A4"/>
          </p15:clr>
        </p15:guide>
        <p15:guide id="21" pos="4340">
          <p15:clr>
            <a:srgbClr val="A4A3A4"/>
          </p15:clr>
        </p15:guide>
        <p15:guide id="22" pos="4118">
          <p15:clr>
            <a:srgbClr val="A4A3A4"/>
          </p15:clr>
        </p15:guide>
        <p15:guide id="23" pos="1411">
          <p15:clr>
            <a:srgbClr val="A4A3A4"/>
          </p15:clr>
        </p15:guide>
      </p15:sldGuideLst>
    </p:ext>
    <p:ext uri="{2D200454-40CA-4A62-9FC3-DE9A4176ACB9}">
      <p15:notesGuideLst xmlns:p15="http://schemas.microsoft.com/office/powerpoint/2012/main">
        <p15:guide id="1" orient="horz" pos="2190">
          <p15:clr>
            <a:srgbClr val="A4A3A4"/>
          </p15:clr>
        </p15:guide>
        <p15:guide id="2" pos="291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41738"/>
    <a:srgbClr val="A9A9A9"/>
    <a:srgbClr val="DEE1E6"/>
    <a:srgbClr val="B0B0B0"/>
    <a:srgbClr val="999999"/>
    <a:srgbClr val="8C8C8C"/>
    <a:srgbClr val="DECF9A"/>
    <a:srgbClr val="EA8D54"/>
    <a:srgbClr val="35AD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6719FE-7D3F-48C5-806B-1D009DA3A5D1}">
  <a:tblStyle styleId="{AD6719FE-7D3F-48C5-806B-1D009DA3A5D1}" styleName="Firmwide Custom">
    <a:wholeTbl>
      <a:tcTxStyle>
        <a:fontRef idx="minor">
          <a:prstClr val="black"/>
        </a:fontRef>
        <a:schemeClr val="dk1"/>
      </a:tcTxStyle>
      <a:tcStyle>
        <a:tcBdr>
          <a:left>
            <a:ln>
              <a:noFill/>
            </a:ln>
          </a:left>
          <a:right>
            <a:ln>
              <a:noFill/>
            </a:ln>
          </a:right>
          <a:top>
            <a:ln>
              <a:noFill/>
            </a:ln>
          </a:top>
          <a:bottom>
            <a:ln w="6350" cmpd="sng">
              <a:solidFill>
                <a:schemeClr val="lt2"/>
              </a:solidFill>
            </a:ln>
          </a:bottom>
          <a:insideH>
            <a:ln w="6350" cmpd="sng">
              <a:solidFill>
                <a:schemeClr val="lt2"/>
              </a:solidFill>
            </a:ln>
          </a:insideH>
          <a:insideV>
            <a:ln>
              <a:noFill/>
            </a:ln>
          </a:insideV>
        </a:tcBdr>
        <a:fill>
          <a:noFill/>
        </a:fill>
      </a:tcStyle>
    </a:wholeTbl>
    <a:band1H>
      <a:tcStyle>
        <a:tcBdr/>
        <a:fill>
          <a:noFill/>
        </a:fill>
      </a:tcStyle>
    </a:band1H>
    <a:band2H>
      <a:tcStyle>
        <a:tcBdr/>
        <a:fill>
          <a:noFill/>
        </a:fill>
      </a:tcStyle>
    </a:band2H>
    <a:band1V>
      <a:tcStyle>
        <a:tcBdr/>
        <a:fill>
          <a:noFill/>
        </a:fill>
      </a:tcStyle>
    </a:band1V>
    <a:band2V>
      <a:tcStyle>
        <a:tcBdr/>
      </a:tcStyle>
    </a:band2V>
    <a:lastCol>
      <a:tcTxStyle b="on">
        <a:fontRef idx="minor">
          <a:prstClr val="black"/>
        </a:fontRef>
        <a:schemeClr val="dk1"/>
      </a:tcTxStyle>
      <a:tcStyle>
        <a:tcBdr/>
        <a:fill>
          <a:noFill/>
        </a:fill>
      </a:tcStyle>
    </a:lastCol>
    <a:firstCol>
      <a:tcTxStyle b="on">
        <a:fontRef idx="minor">
          <a:prstClr val="black"/>
        </a:fontRef>
        <a:schemeClr val="accent2"/>
      </a:tcTxStyle>
      <a:tcStyle>
        <a:tcBdr/>
        <a:fill>
          <a:noFill/>
        </a:fill>
      </a:tcStyle>
    </a:firstCol>
    <a:lastRow>
      <a:tcTxStyle b="on">
        <a:fontRef idx="minor">
          <a:prstClr val="black"/>
        </a:fontRef>
        <a:schemeClr val="dk1"/>
      </a:tcTxStyle>
      <a:tcStyle>
        <a:tcBdr>
          <a:top>
            <a:ln w="6350" cmpd="sng">
              <a:solidFill>
                <a:schemeClr val="lt2"/>
              </a:solidFill>
            </a:ln>
          </a:top>
        </a:tcBdr>
        <a:fill>
          <a:noFill/>
        </a:fill>
      </a:tcStyle>
    </a:lastRow>
    <a:firstRow>
      <a:tcTxStyle b="on">
        <a:fontRef idx="minor">
          <a:prstClr val="black"/>
        </a:fontRef>
        <a:schemeClr val="accent2"/>
      </a:tcTxStyle>
      <a:tcStyle>
        <a:tcBdr>
          <a:bottom>
            <a:ln w="6350" cmpd="sng">
              <a:solidFill>
                <a:schemeClr val="l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95" autoAdjust="0"/>
    <p:restoredTop sz="92890" autoAdjust="0"/>
  </p:normalViewPr>
  <p:slideViewPr>
    <p:cSldViewPr>
      <p:cViewPr varScale="1">
        <p:scale>
          <a:sx n="122" d="100"/>
          <a:sy n="122" d="100"/>
        </p:scale>
        <p:origin x="1592" y="584"/>
      </p:cViewPr>
      <p:guideLst>
        <p:guide orient="horz" pos="3053"/>
        <p:guide orient="horz" pos="2333"/>
        <p:guide orient="horz" pos="2534"/>
        <p:guide orient="horz" pos="2794"/>
        <p:guide orient="horz" pos="3427"/>
        <p:guide orient="horz" pos="901"/>
        <p:guide orient="horz" pos="4090"/>
        <p:guide orient="horz" pos="1498"/>
        <p:guide orient="horz" pos="1123"/>
        <p:guide orient="horz" pos="864"/>
        <p:guide orient="horz" pos="4042"/>
        <p:guide pos="288"/>
        <p:guide pos="5472"/>
        <p:guide pos="2765"/>
        <p:guide pos="2995"/>
        <p:guide pos="1901"/>
        <p:guide pos="2074"/>
        <p:guide pos="3686"/>
        <p:guide pos="3859"/>
        <p:guide pos="1642"/>
        <p:guide pos="4340"/>
        <p:guide pos="4118"/>
        <p:guide pos="1411"/>
      </p:guideLst>
    </p:cSldViewPr>
  </p:slideViewPr>
  <p:notesTextViewPr>
    <p:cViewPr>
      <p:scale>
        <a:sx n="50" d="100"/>
        <a:sy n="50" d="100"/>
      </p:scale>
      <p:origin x="0" y="0"/>
    </p:cViewPr>
  </p:notesTextViewPr>
  <p:sorterViewPr>
    <p:cViewPr>
      <p:scale>
        <a:sx n="200" d="100"/>
        <a:sy n="200" d="100"/>
      </p:scale>
      <p:origin x="0" y="30"/>
    </p:cViewPr>
  </p:sorterViewPr>
  <p:notesViewPr>
    <p:cSldViewPr showGuides="1">
      <p:cViewPr varScale="1">
        <p:scale>
          <a:sx n="83" d="100"/>
          <a:sy n="83" d="100"/>
        </p:scale>
        <p:origin x="-1872" y="-84"/>
      </p:cViewPr>
      <p:guideLst>
        <p:guide orient="horz" pos="2190"/>
        <p:guide pos="2911"/>
      </p:guideLst>
    </p:cSldViewPr>
  </p:notesViewPr>
  <p:gridSpacing cx="45720" cy="4572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5" y="6"/>
            <a:ext cx="4004513" cy="347783"/>
          </a:xfrm>
          <a:prstGeom prst="rect">
            <a:avLst/>
          </a:prstGeom>
        </p:spPr>
        <p:txBody>
          <a:bodyPr vert="horz" lIns="89424" tIns="44713" rIns="89424" bIns="44713" rtlCol="0"/>
          <a:lstStyle>
            <a:lvl1pPr algn="l">
              <a:defRPr sz="1100"/>
            </a:lvl1pPr>
          </a:lstStyle>
          <a:p>
            <a:endParaRPr lang="en-US"/>
          </a:p>
        </p:txBody>
      </p:sp>
      <p:sp>
        <p:nvSpPr>
          <p:cNvPr id="3" name="Date Placeholder 2"/>
          <p:cNvSpPr>
            <a:spLocks noGrp="1"/>
          </p:cNvSpPr>
          <p:nvPr>
            <p:ph type="dt" sz="quarter" idx="1"/>
          </p:nvPr>
        </p:nvSpPr>
        <p:spPr>
          <a:xfrm>
            <a:off x="5232659" y="6"/>
            <a:ext cx="4004513" cy="347783"/>
          </a:xfrm>
          <a:prstGeom prst="rect">
            <a:avLst/>
          </a:prstGeom>
        </p:spPr>
        <p:txBody>
          <a:bodyPr vert="horz" lIns="89424" tIns="44713" rIns="89424" bIns="44713" rtlCol="0"/>
          <a:lstStyle>
            <a:lvl1pPr algn="r">
              <a:defRPr sz="1100"/>
            </a:lvl1pPr>
          </a:lstStyle>
          <a:p>
            <a:fld id="{F779A121-15AD-4015-A097-E46565FA9CD6}" type="datetimeFigureOut">
              <a:rPr lang="en-US" smtClean="0"/>
              <a:t>5/6/24</a:t>
            </a:fld>
            <a:endParaRPr lang="en-US"/>
          </a:p>
        </p:txBody>
      </p:sp>
      <p:sp>
        <p:nvSpPr>
          <p:cNvPr id="4" name="Footer Placeholder 3"/>
          <p:cNvSpPr>
            <a:spLocks noGrp="1"/>
          </p:cNvSpPr>
          <p:nvPr>
            <p:ph type="ftr" sz="quarter" idx="2"/>
          </p:nvPr>
        </p:nvSpPr>
        <p:spPr>
          <a:xfrm>
            <a:off x="15" y="6604276"/>
            <a:ext cx="4004513" cy="347783"/>
          </a:xfrm>
          <a:prstGeom prst="rect">
            <a:avLst/>
          </a:prstGeom>
        </p:spPr>
        <p:txBody>
          <a:bodyPr vert="horz" lIns="89424" tIns="44713" rIns="89424" bIns="44713" rtlCol="0" anchor="b"/>
          <a:lstStyle>
            <a:lvl1pPr algn="l">
              <a:defRPr sz="1100"/>
            </a:lvl1pPr>
          </a:lstStyle>
          <a:p>
            <a:endParaRPr lang="en-US"/>
          </a:p>
        </p:txBody>
      </p:sp>
      <p:sp>
        <p:nvSpPr>
          <p:cNvPr id="5" name="Slide Number Placeholder 4"/>
          <p:cNvSpPr>
            <a:spLocks noGrp="1"/>
          </p:cNvSpPr>
          <p:nvPr>
            <p:ph type="sldNum" sz="quarter" idx="3"/>
          </p:nvPr>
        </p:nvSpPr>
        <p:spPr>
          <a:xfrm>
            <a:off x="5232659" y="6604276"/>
            <a:ext cx="4004513" cy="347783"/>
          </a:xfrm>
          <a:prstGeom prst="rect">
            <a:avLst/>
          </a:prstGeom>
        </p:spPr>
        <p:txBody>
          <a:bodyPr vert="horz" lIns="89424" tIns="44713" rIns="89424" bIns="44713" rtlCol="0" anchor="b"/>
          <a:lstStyle>
            <a:lvl1pPr algn="r">
              <a:defRPr sz="1100"/>
            </a:lvl1pPr>
          </a:lstStyle>
          <a:p>
            <a:fld id="{D50F3211-BAE5-4D37-8CBA-FA143A9CD83B}" type="slidenum">
              <a:rPr lang="en-US" smtClean="0"/>
              <a:t>‹#›</a:t>
            </a:fld>
            <a:endParaRPr lang="en-US"/>
          </a:p>
        </p:txBody>
      </p:sp>
    </p:spTree>
    <p:extLst>
      <p:ext uri="{BB962C8B-B14F-4D97-AF65-F5344CB8AC3E}">
        <p14:creationId xmlns:p14="http://schemas.microsoft.com/office/powerpoint/2010/main" val="182561876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9" y="3"/>
            <a:ext cx="4003675" cy="347663"/>
          </a:xfrm>
          <a:prstGeom prst="rect">
            <a:avLst/>
          </a:prstGeom>
        </p:spPr>
        <p:txBody>
          <a:bodyPr vert="horz" lIns="90785" tIns="45391" rIns="90785" bIns="45391" rtlCol="0"/>
          <a:lstStyle>
            <a:lvl1pPr algn="l">
              <a:defRPr sz="1100"/>
            </a:lvl1pPr>
          </a:lstStyle>
          <a:p>
            <a:endParaRPr lang="en-US"/>
          </a:p>
        </p:txBody>
      </p:sp>
      <p:sp>
        <p:nvSpPr>
          <p:cNvPr id="3" name="Date Placeholder 2"/>
          <p:cNvSpPr>
            <a:spLocks noGrp="1"/>
          </p:cNvSpPr>
          <p:nvPr>
            <p:ph type="dt" idx="1"/>
          </p:nvPr>
        </p:nvSpPr>
        <p:spPr>
          <a:xfrm>
            <a:off x="5233450" y="3"/>
            <a:ext cx="4003675" cy="347663"/>
          </a:xfrm>
          <a:prstGeom prst="rect">
            <a:avLst/>
          </a:prstGeom>
        </p:spPr>
        <p:txBody>
          <a:bodyPr vert="horz" lIns="90785" tIns="45391" rIns="90785" bIns="45391" rtlCol="0"/>
          <a:lstStyle>
            <a:lvl1pPr algn="r">
              <a:defRPr sz="1100"/>
            </a:lvl1pPr>
          </a:lstStyle>
          <a:p>
            <a:fld id="{60B08DE8-51B9-4DE8-800F-61BCDCB92578}" type="datetimeFigureOut">
              <a:rPr lang="en-US" smtClean="0"/>
              <a:t>5/6/24</a:t>
            </a:fld>
            <a:endParaRPr lang="en-US"/>
          </a:p>
        </p:txBody>
      </p:sp>
      <p:sp>
        <p:nvSpPr>
          <p:cNvPr id="4" name="Slide Image Placeholder 3"/>
          <p:cNvSpPr>
            <a:spLocks noGrp="1" noRot="1" noChangeAspect="1"/>
          </p:cNvSpPr>
          <p:nvPr>
            <p:ph type="sldImg" idx="2"/>
          </p:nvPr>
        </p:nvSpPr>
        <p:spPr>
          <a:xfrm>
            <a:off x="2881313" y="520700"/>
            <a:ext cx="3476625" cy="2608263"/>
          </a:xfrm>
          <a:prstGeom prst="rect">
            <a:avLst/>
          </a:prstGeom>
          <a:noFill/>
          <a:ln w="12700">
            <a:solidFill>
              <a:prstClr val="black"/>
            </a:solidFill>
          </a:ln>
        </p:spPr>
        <p:txBody>
          <a:bodyPr vert="horz" lIns="90785" tIns="45391" rIns="90785" bIns="45391" rtlCol="0" anchor="ctr"/>
          <a:lstStyle/>
          <a:p>
            <a:endParaRPr lang="en-US"/>
          </a:p>
        </p:txBody>
      </p:sp>
      <p:sp>
        <p:nvSpPr>
          <p:cNvPr id="5" name="Notes Placeholder 4"/>
          <p:cNvSpPr>
            <a:spLocks noGrp="1"/>
          </p:cNvSpPr>
          <p:nvPr>
            <p:ph type="body" sz="quarter" idx="3"/>
          </p:nvPr>
        </p:nvSpPr>
        <p:spPr>
          <a:xfrm>
            <a:off x="923933" y="3302795"/>
            <a:ext cx="7391399" cy="3128962"/>
          </a:xfrm>
          <a:prstGeom prst="rect">
            <a:avLst/>
          </a:prstGeom>
        </p:spPr>
        <p:txBody>
          <a:bodyPr vert="horz" lIns="90785" tIns="45391" rIns="90785" bIns="4539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9" y="6604382"/>
            <a:ext cx="4003675" cy="347663"/>
          </a:xfrm>
          <a:prstGeom prst="rect">
            <a:avLst/>
          </a:prstGeom>
        </p:spPr>
        <p:txBody>
          <a:bodyPr vert="horz" lIns="90785" tIns="45391" rIns="90785" bIns="45391" rtlCol="0" anchor="b"/>
          <a:lstStyle>
            <a:lvl1pPr algn="l">
              <a:defRPr sz="1100"/>
            </a:lvl1pPr>
          </a:lstStyle>
          <a:p>
            <a:r>
              <a:rPr lang="en-US" dirty="0"/>
              <a:t>Confidential</a:t>
            </a:r>
          </a:p>
        </p:txBody>
      </p:sp>
      <p:sp>
        <p:nvSpPr>
          <p:cNvPr id="7" name="Slide Number Placeholder 6"/>
          <p:cNvSpPr>
            <a:spLocks noGrp="1"/>
          </p:cNvSpPr>
          <p:nvPr>
            <p:ph type="sldNum" sz="quarter" idx="5"/>
          </p:nvPr>
        </p:nvSpPr>
        <p:spPr>
          <a:xfrm>
            <a:off x="5233450" y="6604382"/>
            <a:ext cx="4003675" cy="347663"/>
          </a:xfrm>
          <a:prstGeom prst="rect">
            <a:avLst/>
          </a:prstGeom>
        </p:spPr>
        <p:txBody>
          <a:bodyPr vert="horz" lIns="90785" tIns="45391" rIns="90785" bIns="45391" rtlCol="0" anchor="b"/>
          <a:lstStyle>
            <a:lvl1pPr algn="r">
              <a:defRPr sz="1100"/>
            </a:lvl1pPr>
          </a:lstStyle>
          <a:p>
            <a:fld id="{3966A25E-58F8-441D-AA5C-F9CE201FCD08}" type="slidenum">
              <a:rPr lang="en-US" smtClean="0"/>
              <a:t>‹#›</a:t>
            </a:fld>
            <a:endParaRPr lang="en-US" dirty="0"/>
          </a:p>
        </p:txBody>
      </p:sp>
    </p:spTree>
    <p:extLst>
      <p:ext uri="{BB962C8B-B14F-4D97-AF65-F5344CB8AC3E}">
        <p14:creationId xmlns:p14="http://schemas.microsoft.com/office/powerpoint/2010/main" val="34383799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_Title">
    <p:spTree>
      <p:nvGrpSpPr>
        <p:cNvPr id="1" name=""/>
        <p:cNvGrpSpPr/>
        <p:nvPr/>
      </p:nvGrpSpPr>
      <p:grpSpPr>
        <a:xfrm>
          <a:off x="0" y="0"/>
          <a:ext cx="0" cy="0"/>
          <a:chOff x="0" y="0"/>
          <a:chExt cx="0" cy="0"/>
        </a:xfrm>
      </p:grpSpPr>
      <p:sp>
        <p:nvSpPr>
          <p:cNvPr id="9" name="Text Placeholder 2"/>
          <p:cNvSpPr>
            <a:spLocks noGrp="1"/>
          </p:cNvSpPr>
          <p:nvPr>
            <p:ph type="body" sz="quarter" idx="11" hasCustomPrompt="1"/>
          </p:nvPr>
        </p:nvSpPr>
        <p:spPr>
          <a:xfrm>
            <a:off x="457200" y="3575304"/>
            <a:ext cx="8138160" cy="1133856"/>
          </a:xfrm>
        </p:spPr>
        <p:txBody>
          <a:bodyPr tIns="45720" rIns="82296" bIns="45720" anchor="b" anchorCtr="0"/>
          <a:lstStyle>
            <a:lvl1pPr>
              <a:lnSpc>
                <a:spcPct val="100000"/>
              </a:lnSpc>
              <a:spcBef>
                <a:spcPts val="0"/>
              </a:spcBef>
              <a:defRPr sz="3000" spc="0" baseline="0">
                <a:solidFill>
                  <a:schemeClr val="tx1"/>
                </a:solidFill>
                <a:latin typeface="+mj-lt"/>
              </a:defRPr>
            </a:lvl1pPr>
            <a:lvl2pPr>
              <a:spcBef>
                <a:spcPts val="1200"/>
              </a:spcBef>
              <a:defRPr sz="2000" b="1" baseline="0">
                <a:solidFill>
                  <a:schemeClr val="accent2"/>
                </a:solidFill>
              </a:defRPr>
            </a:lvl2pPr>
          </a:lstStyle>
          <a:p>
            <a:pPr lvl="0"/>
            <a:r>
              <a:rPr lang="en-US" dirty="0"/>
              <a:t>Presentation Title</a:t>
            </a:r>
          </a:p>
        </p:txBody>
      </p:sp>
      <p:sp>
        <p:nvSpPr>
          <p:cNvPr id="7" name="Text Placeholder 6"/>
          <p:cNvSpPr>
            <a:spLocks noGrp="1"/>
          </p:cNvSpPr>
          <p:nvPr>
            <p:ph type="body" sz="quarter" idx="13" hasCustomPrompt="1"/>
          </p:nvPr>
        </p:nvSpPr>
        <p:spPr>
          <a:xfrm>
            <a:off x="457200" y="4882896"/>
            <a:ext cx="8138160" cy="612648"/>
          </a:xfrm>
        </p:spPr>
        <p:txBody>
          <a:bodyPr/>
          <a:lstStyle>
            <a:lvl1pPr>
              <a:spcBef>
                <a:spcPts val="200"/>
              </a:spcBef>
              <a:defRPr sz="1800"/>
            </a:lvl1pPr>
          </a:lstStyle>
          <a:p>
            <a:pPr lvl="0"/>
            <a:r>
              <a:rPr lang="en-US" dirty="0"/>
              <a:t>Presenter (s) Name</a:t>
            </a:r>
            <a:br>
              <a:rPr lang="en-US" dirty="0"/>
            </a:br>
            <a:r>
              <a:rPr lang="en-US" dirty="0"/>
              <a:t>Date</a:t>
            </a:r>
          </a:p>
        </p:txBody>
      </p:sp>
    </p:spTree>
    <p:extLst>
      <p:ext uri="{BB962C8B-B14F-4D97-AF65-F5344CB8AC3E}">
        <p14:creationId xmlns:p14="http://schemas.microsoft.com/office/powerpoint/2010/main" val="1296212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825520"/>
            <a:ext cx="8235950" cy="369332"/>
          </a:xfrm>
        </p:spPr>
        <p:txBody>
          <a:bodyPr wrap="square" rIns="0" anchor="t" anchorCtr="0">
            <a:spAutoFit/>
          </a:bodyPr>
          <a:lstStyle>
            <a:lvl1pPr algn="l">
              <a:lnSpc>
                <a:spcPct val="100000"/>
              </a:lnSpc>
              <a:defRPr sz="2400" b="1" cap="none" spc="0" baseline="0"/>
            </a:lvl1pPr>
          </a:lstStyle>
          <a:p>
            <a:r>
              <a:rPr lang="en-US" dirty="0"/>
              <a:t>Section Divider Title</a:t>
            </a:r>
          </a:p>
        </p:txBody>
      </p:sp>
      <p:sp>
        <p:nvSpPr>
          <p:cNvPr id="3" name="Text Placeholder 2"/>
          <p:cNvSpPr>
            <a:spLocks noGrp="1"/>
          </p:cNvSpPr>
          <p:nvPr>
            <p:ph type="body" idx="1" hasCustomPrompt="1"/>
          </p:nvPr>
        </p:nvSpPr>
        <p:spPr>
          <a:xfrm>
            <a:off x="457200" y="3429000"/>
            <a:ext cx="8235950" cy="184666"/>
          </a:xfrm>
        </p:spPr>
        <p:txBody>
          <a:bodyPr wrap="square" anchor="t" anchorCtr="0">
            <a:spAutoFit/>
          </a:bodyPr>
          <a:lstStyle>
            <a:lvl1pPr marL="0" indent="0">
              <a:lnSpc>
                <a:spcPct val="100000"/>
              </a:lnSpc>
              <a:spcBef>
                <a:spcPts val="0"/>
              </a:spcBef>
              <a:spcAft>
                <a:spcPts val="0"/>
              </a:spcAft>
              <a:buNone/>
              <a:defRPr sz="1200" b="1" cap="all" baseline="0">
                <a:solidFill>
                  <a:srgbClr val="5F5F5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section number</a:t>
            </a:r>
          </a:p>
        </p:txBody>
      </p:sp>
      <p:sp>
        <p:nvSpPr>
          <p:cNvPr id="7" name="Text Placeholder 6"/>
          <p:cNvSpPr>
            <a:spLocks noGrp="1"/>
          </p:cNvSpPr>
          <p:nvPr>
            <p:ph type="body" sz="quarter" idx="10" hasCustomPrompt="1"/>
          </p:nvPr>
        </p:nvSpPr>
        <p:spPr>
          <a:xfrm>
            <a:off x="457200" y="4251960"/>
            <a:ext cx="8235950" cy="320088"/>
          </a:xfrm>
        </p:spPr>
        <p:txBody>
          <a:bodyPr>
            <a:spAutoFit/>
          </a:bodyPr>
          <a:lstStyle>
            <a:lvl1pPr marL="0" indent="0">
              <a:buNone/>
              <a:defRPr sz="1600" b="1" baseline="0">
                <a:solidFill>
                  <a:schemeClr val="accent2"/>
                </a:solidFill>
              </a:defRPr>
            </a:lvl1pPr>
            <a:lvl2pPr marL="233362" indent="0">
              <a:buNone/>
              <a:defRPr/>
            </a:lvl2pPr>
            <a:lvl3pPr marL="457200" indent="0">
              <a:buNone/>
              <a:defRPr/>
            </a:lvl3pPr>
            <a:lvl4pPr marL="690562" indent="0">
              <a:buNone/>
              <a:defRPr/>
            </a:lvl4pPr>
            <a:lvl5pPr marL="914400" indent="0">
              <a:buNone/>
              <a:defRPr/>
            </a:lvl5pPr>
          </a:lstStyle>
          <a:p>
            <a:pPr lvl="0"/>
            <a:r>
              <a:rPr lang="en-US" dirty="0"/>
              <a:t>Optional Speaker Name or Subtitle</a:t>
            </a:r>
          </a:p>
        </p:txBody>
      </p:sp>
      <p:cxnSp>
        <p:nvCxnSpPr>
          <p:cNvPr id="8" name="Straight Connector 7"/>
          <p:cNvCxnSpPr/>
          <p:nvPr userDrawn="1"/>
        </p:nvCxnSpPr>
        <p:spPr>
          <a:xfrm>
            <a:off x="457197" y="3665372"/>
            <a:ext cx="8235953" cy="0"/>
          </a:xfrm>
          <a:prstGeom prst="line">
            <a:avLst/>
          </a:prstGeom>
          <a:ln w="12700">
            <a:solidFill>
              <a:srgbClr val="5E5F5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293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fault_Subtitle">
    <p:spTree>
      <p:nvGrpSpPr>
        <p:cNvPr id="1" name=""/>
        <p:cNvGrpSpPr/>
        <p:nvPr/>
      </p:nvGrpSpPr>
      <p:grpSpPr>
        <a:xfrm>
          <a:off x="0" y="0"/>
          <a:ext cx="0" cy="0"/>
          <a:chOff x="0" y="0"/>
          <a:chExt cx="0" cy="0"/>
        </a:xfrm>
      </p:grpSpPr>
      <p:sp>
        <p:nvSpPr>
          <p:cNvPr id="6" name="Text Placeholder FN"/>
          <p:cNvSpPr>
            <a:spLocks noGrp="1"/>
          </p:cNvSpPr>
          <p:nvPr>
            <p:ph type="ftr" sz="quarter" idx="3" hasCustomPrompt="1"/>
          </p:nvPr>
        </p:nvSpPr>
        <p:spPr>
          <a:xfrm>
            <a:off x="457200" y="6320784"/>
            <a:ext cx="8001000" cy="182880"/>
          </a:xfrm>
        </p:spPr>
        <p:txBody>
          <a:bodyPr vert="horz" lIns="0" tIns="0" rIns="0" bIns="18288" rtlCol="0" anchor="b" anchorCtr="0">
            <a:spAutoFit/>
          </a:bodyPr>
          <a:lstStyle>
            <a:lvl1pPr>
              <a:defRPr lang="en-US" sz="800" b="1" baseline="0" smtClean="0"/>
            </a:lvl1pPr>
          </a:lstStyle>
          <a:p>
            <a:pPr>
              <a:lnSpc>
                <a:spcPct val="90000"/>
              </a:lnSpc>
              <a:buClr>
                <a:srgbClr val="58595B"/>
              </a:buClr>
              <a:buFont typeface="+mj-lt"/>
              <a:buNone/>
            </a:pPr>
            <a:r>
              <a:rPr lang="en-US" dirty="0"/>
              <a:t>Sources</a:t>
            </a:r>
          </a:p>
          <a:p>
            <a:pPr>
              <a:lnSpc>
                <a:spcPct val="90000"/>
              </a:lnSpc>
              <a:buClr>
                <a:srgbClr val="58595B"/>
              </a:buClr>
              <a:buFont typeface="+mj-lt"/>
              <a:buNone/>
            </a:pPr>
            <a:r>
              <a:rPr lang="en-US" dirty="0"/>
              <a:t>1. Footnotes</a:t>
            </a:r>
          </a:p>
        </p:txBody>
      </p:sp>
      <p:sp>
        <p:nvSpPr>
          <p:cNvPr id="4" name="Text Placeholder 3"/>
          <p:cNvSpPr>
            <a:spLocks noGrp="1"/>
          </p:cNvSpPr>
          <p:nvPr>
            <p:ph type="body" sz="quarter" idx="10" hasCustomPrompt="1"/>
          </p:nvPr>
        </p:nvSpPr>
        <p:spPr>
          <a:xfrm>
            <a:off x="457199" y="1097280"/>
            <a:ext cx="8220456" cy="246888"/>
          </a:xfrm>
        </p:spPr>
        <p:txBody>
          <a:bodyPr/>
          <a:lstStyle>
            <a:lvl1pPr>
              <a:lnSpc>
                <a:spcPct val="100000"/>
              </a:lnSpc>
              <a:spcBef>
                <a:spcPts val="1000"/>
              </a:spcBef>
              <a:spcAft>
                <a:spcPts val="600"/>
              </a:spcAft>
              <a:defRPr sz="1600"/>
            </a:lvl1pPr>
          </a:lstStyle>
          <a:p>
            <a:pPr lvl="0"/>
            <a:r>
              <a:rPr lang="en-US" dirty="0"/>
              <a:t>Click to Add Optional Slide Subtitle</a:t>
            </a:r>
          </a:p>
        </p:txBody>
      </p:sp>
      <p:sp>
        <p:nvSpPr>
          <p:cNvPr id="5"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Tree>
    <p:extLst>
      <p:ext uri="{BB962C8B-B14F-4D97-AF65-F5344CB8AC3E}">
        <p14:creationId xmlns:p14="http://schemas.microsoft.com/office/powerpoint/2010/main" val="3899217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731520"/>
            <a:ext cx="8220456" cy="307777"/>
          </a:xfrm>
        </p:spPr>
        <p:txBody>
          <a:bodyPr/>
          <a:lstStyle>
            <a:lvl1pPr>
              <a:defRPr/>
            </a:lvl1pPr>
          </a:lstStyle>
          <a:p>
            <a:r>
              <a:rPr lang="en-US" dirty="0"/>
              <a:t>Color Palette RGB Breakdowns</a:t>
            </a:r>
          </a:p>
        </p:txBody>
      </p:sp>
      <p:sp>
        <p:nvSpPr>
          <p:cNvPr id="4" name="Rectangle 10"/>
          <p:cNvSpPr>
            <a:spLocks noChangeArrowheads="1"/>
          </p:cNvSpPr>
          <p:nvPr userDrawn="1"/>
        </p:nvSpPr>
        <p:spPr bwMode="gray">
          <a:xfrm>
            <a:off x="452712" y="1554163"/>
            <a:ext cx="7831943" cy="215444"/>
          </a:xfrm>
          <a:prstGeom prst="rect">
            <a:avLst/>
          </a:prstGeom>
          <a:noFill/>
          <a:ln w="9525">
            <a:noFill/>
            <a:miter lim="800000"/>
            <a:headEnd/>
            <a:tailEnd/>
          </a:ln>
          <a:effectLst/>
        </p:spPr>
        <p:txBody>
          <a:bodyPr wrap="square" lIns="0" tIns="0" rIns="0" bIns="0">
            <a:spAutoFit/>
          </a:bodyPr>
          <a:lstStyle/>
          <a:p>
            <a:r>
              <a:rPr lang="en-US" altLang="en-US" sz="1400" b="1" dirty="0">
                <a:cs typeface="Arial" pitchFamily="34" charset="0"/>
              </a:rPr>
              <a:t>PRIMARY COLORS</a:t>
            </a:r>
          </a:p>
        </p:txBody>
      </p:sp>
      <p:sp>
        <p:nvSpPr>
          <p:cNvPr id="5" name="Rectangle 66"/>
          <p:cNvSpPr>
            <a:spLocks noChangeArrowheads="1"/>
          </p:cNvSpPr>
          <p:nvPr userDrawn="1"/>
        </p:nvSpPr>
        <p:spPr bwMode="gray">
          <a:xfrm>
            <a:off x="452712" y="3055733"/>
            <a:ext cx="5931852" cy="215444"/>
          </a:xfrm>
          <a:prstGeom prst="rect">
            <a:avLst/>
          </a:prstGeom>
          <a:noFill/>
          <a:ln w="9525">
            <a:noFill/>
            <a:miter lim="800000"/>
            <a:headEnd/>
            <a:tailEnd/>
          </a:ln>
          <a:effectLst/>
        </p:spPr>
        <p:txBody>
          <a:bodyPr lIns="0" tIns="0" rIns="0" bIns="0">
            <a:spAutoFit/>
          </a:bodyPr>
          <a:lstStyle/>
          <a:p>
            <a:r>
              <a:rPr lang="en-US" altLang="en-US" sz="1400" b="1" dirty="0">
                <a:cs typeface="Arial" pitchFamily="34" charset="0"/>
              </a:rPr>
              <a:t>CHART COLORS</a:t>
            </a:r>
          </a:p>
        </p:txBody>
      </p:sp>
      <p:sp>
        <p:nvSpPr>
          <p:cNvPr id="6" name="Rectangle 77"/>
          <p:cNvSpPr>
            <a:spLocks noChangeArrowheads="1"/>
          </p:cNvSpPr>
          <p:nvPr userDrawn="1"/>
        </p:nvSpPr>
        <p:spPr bwMode="gray">
          <a:xfrm>
            <a:off x="5567764" y="4881759"/>
            <a:ext cx="445404" cy="234472"/>
          </a:xfrm>
          <a:prstGeom prst="rect">
            <a:avLst/>
          </a:prstGeom>
          <a:noFill/>
          <a:ln w="9525">
            <a:noFill/>
            <a:miter lim="800000"/>
            <a:headEnd/>
            <a:tailEnd/>
          </a:ln>
          <a:effectLst/>
        </p:spPr>
        <p:txBody>
          <a:bodyPr lIns="45720">
            <a:spAutoFit/>
          </a:bodyPr>
          <a:lstStyle/>
          <a:p>
            <a:pPr>
              <a:spcBef>
                <a:spcPct val="50000"/>
              </a:spcBef>
              <a:buClr>
                <a:srgbClr val="000000"/>
              </a:buClr>
              <a:buFont typeface="Symbol" pitchFamily="18" charset="2"/>
              <a:buNone/>
              <a:tabLst>
                <a:tab pos="404813" algn="r"/>
              </a:tabLst>
            </a:pPr>
            <a:endParaRPr lang="en-US" altLang="en-US" sz="800" dirty="0">
              <a:solidFill>
                <a:srgbClr val="000000"/>
              </a:solidFill>
            </a:endParaRPr>
          </a:p>
        </p:txBody>
      </p:sp>
      <p:sp>
        <p:nvSpPr>
          <p:cNvPr id="7" name="Rectangle 66"/>
          <p:cNvSpPr>
            <a:spLocks noChangeArrowheads="1"/>
          </p:cNvSpPr>
          <p:nvPr userDrawn="1"/>
        </p:nvSpPr>
        <p:spPr bwMode="gray">
          <a:xfrm>
            <a:off x="452712" y="4749329"/>
            <a:ext cx="5931852" cy="215444"/>
          </a:xfrm>
          <a:prstGeom prst="rect">
            <a:avLst/>
          </a:prstGeom>
          <a:noFill/>
          <a:ln w="9525">
            <a:noFill/>
            <a:miter lim="800000"/>
            <a:headEnd/>
            <a:tailEnd/>
          </a:ln>
          <a:effectLst/>
        </p:spPr>
        <p:txBody>
          <a:bodyPr lIns="0" tIns="0" rIns="0" bIns="0">
            <a:spAutoFit/>
          </a:bodyPr>
          <a:lstStyle/>
          <a:p>
            <a:r>
              <a:rPr lang="en-US" altLang="en-US" sz="1400" b="1" dirty="0">
                <a:cs typeface="Arial" pitchFamily="34" charset="0"/>
              </a:rPr>
              <a:t>EXTENDED CHART COLORS</a:t>
            </a:r>
          </a:p>
        </p:txBody>
      </p:sp>
      <p:sp>
        <p:nvSpPr>
          <p:cNvPr id="8" name="Rectangle 77"/>
          <p:cNvSpPr>
            <a:spLocks noChangeArrowheads="1"/>
          </p:cNvSpPr>
          <p:nvPr userDrawn="1"/>
        </p:nvSpPr>
        <p:spPr bwMode="gray">
          <a:xfrm>
            <a:off x="1967536" y="2466665"/>
            <a:ext cx="1232864" cy="338554"/>
          </a:xfrm>
          <a:prstGeom prst="rect">
            <a:avLst/>
          </a:prstGeom>
          <a:noFill/>
          <a:ln w="9525">
            <a:noFill/>
            <a:miter lim="800000"/>
            <a:headEnd/>
            <a:tailEnd/>
          </a:ln>
          <a:effectLst/>
        </p:spPr>
        <p:txBody>
          <a:bodyPr wrap="square" lIns="45720">
            <a:spAutoFit/>
          </a:bodyPr>
          <a:lstStyle/>
          <a:p>
            <a:pPr>
              <a:spcBef>
                <a:spcPct val="50000"/>
              </a:spcBef>
              <a:buClr>
                <a:srgbClr val="000000"/>
              </a:buClr>
              <a:buFont typeface="Symbol" pitchFamily="18" charset="2"/>
              <a:buNone/>
              <a:tabLst>
                <a:tab pos="404813" algn="r"/>
              </a:tabLst>
            </a:pPr>
            <a:r>
              <a:rPr lang="pt-BR" altLang="en-US" sz="800" dirty="0"/>
              <a:t>Large Color Field, </a:t>
            </a:r>
            <a:br>
              <a:rPr lang="pt-BR" altLang="en-US" sz="800" dirty="0"/>
            </a:br>
            <a:r>
              <a:rPr lang="pt-BR" altLang="en-US" sz="800" dirty="0"/>
              <a:t>All-Purpose Template</a:t>
            </a:r>
          </a:p>
        </p:txBody>
      </p:sp>
      <p:sp>
        <p:nvSpPr>
          <p:cNvPr id="9" name="Rectangle 77"/>
          <p:cNvSpPr>
            <a:spLocks noChangeArrowheads="1"/>
          </p:cNvSpPr>
          <p:nvPr userDrawn="1"/>
        </p:nvSpPr>
        <p:spPr bwMode="gray">
          <a:xfrm>
            <a:off x="4239770" y="2466665"/>
            <a:ext cx="1109470" cy="338554"/>
          </a:xfrm>
          <a:prstGeom prst="rect">
            <a:avLst/>
          </a:prstGeom>
          <a:noFill/>
          <a:ln w="9525">
            <a:noFill/>
            <a:miter lim="800000"/>
            <a:headEnd/>
            <a:tailEnd/>
          </a:ln>
          <a:effectLst/>
        </p:spPr>
        <p:txBody>
          <a:bodyPr wrap="square" lIns="45720">
            <a:spAutoFit/>
          </a:bodyPr>
          <a:lstStyle/>
          <a:p>
            <a:pPr>
              <a:spcBef>
                <a:spcPct val="50000"/>
              </a:spcBef>
              <a:buClr>
                <a:srgbClr val="000000"/>
              </a:buClr>
              <a:buFont typeface="Symbol" pitchFamily="18" charset="2"/>
              <a:buNone/>
              <a:tabLst>
                <a:tab pos="404813" algn="r"/>
              </a:tabLst>
            </a:pPr>
            <a:r>
              <a:rPr lang="pt-BR" altLang="en-US" sz="800" dirty="0"/>
              <a:t>Large Color Field, Auditorium Template</a:t>
            </a:r>
          </a:p>
        </p:txBody>
      </p:sp>
      <p:sp>
        <p:nvSpPr>
          <p:cNvPr id="10" name="Rectangle 13"/>
          <p:cNvSpPr>
            <a:spLocks noChangeArrowheads="1"/>
          </p:cNvSpPr>
          <p:nvPr userDrawn="1"/>
        </p:nvSpPr>
        <p:spPr bwMode="gray">
          <a:xfrm>
            <a:off x="3482358" y="2467953"/>
            <a:ext cx="738907" cy="338554"/>
          </a:xfrm>
          <a:prstGeom prst="rect">
            <a:avLst/>
          </a:prstGeom>
          <a:noFill/>
          <a:ln w="9525">
            <a:noFill/>
            <a:miter lim="800000"/>
            <a:headEnd/>
            <a:tailEnd/>
          </a:ln>
          <a:effectLst/>
        </p:spPr>
        <p:txBody>
          <a:bodyPr lIns="45720">
            <a:spAutoFit/>
          </a:bodyPr>
          <a:lstStyle/>
          <a:p>
            <a:pPr>
              <a:spcBef>
                <a:spcPct val="50000"/>
              </a:spcBef>
              <a:buClr>
                <a:srgbClr val="000000"/>
              </a:buClr>
              <a:buFont typeface="Symbol" pitchFamily="18" charset="2"/>
              <a:buNone/>
              <a:tabLst>
                <a:tab pos="404813" algn="r"/>
              </a:tabLst>
            </a:pPr>
            <a:r>
              <a:rPr lang="en-US" altLang="en-US" sz="800" dirty="0"/>
              <a:t>Auditorium</a:t>
            </a:r>
            <a:br>
              <a:rPr lang="en-US" altLang="en-US" sz="800" dirty="0"/>
            </a:br>
            <a:r>
              <a:rPr lang="en-US" altLang="en-US" sz="800" dirty="0"/>
              <a:t>Background</a:t>
            </a:r>
          </a:p>
        </p:txBody>
      </p:sp>
      <p:sp>
        <p:nvSpPr>
          <p:cNvPr id="11" name="Rectangle 10"/>
          <p:cNvSpPr>
            <a:spLocks noChangeArrowheads="1"/>
          </p:cNvSpPr>
          <p:nvPr userDrawn="1"/>
        </p:nvSpPr>
        <p:spPr bwMode="gray">
          <a:xfrm>
            <a:off x="5770909" y="2467953"/>
            <a:ext cx="738907" cy="215444"/>
          </a:xfrm>
          <a:prstGeom prst="rect">
            <a:avLst/>
          </a:prstGeom>
          <a:noFill/>
          <a:ln w="9525">
            <a:noFill/>
            <a:miter lim="800000"/>
            <a:headEnd/>
            <a:tailEnd/>
          </a:ln>
          <a:effectLst/>
        </p:spPr>
        <p:txBody>
          <a:bodyPr lIns="45720">
            <a:spAutoFit/>
          </a:bodyPr>
          <a:lstStyle/>
          <a:p>
            <a:pPr>
              <a:spcBef>
                <a:spcPct val="50000"/>
              </a:spcBef>
              <a:buClr>
                <a:srgbClr val="000000"/>
              </a:buClr>
              <a:buFont typeface="Symbol" pitchFamily="18" charset="2"/>
              <a:buNone/>
              <a:tabLst>
                <a:tab pos="404813" algn="r"/>
              </a:tabLst>
            </a:pPr>
            <a:r>
              <a:rPr lang="en-US" altLang="en-US" sz="800" dirty="0"/>
              <a:t>Lines</a:t>
            </a:r>
          </a:p>
        </p:txBody>
      </p:sp>
      <p:sp>
        <p:nvSpPr>
          <p:cNvPr id="12" name="Freeform 11"/>
          <p:cNvSpPr/>
          <p:nvPr userDrawn="1"/>
        </p:nvSpPr>
        <p:spPr>
          <a:xfrm>
            <a:off x="6323457" y="3999993"/>
            <a:ext cx="763143" cy="1328928"/>
          </a:xfrm>
          <a:custGeom>
            <a:avLst/>
            <a:gdLst>
              <a:gd name="connsiteX0" fmla="*/ 1243584 w 1243584"/>
              <a:gd name="connsiteY0" fmla="*/ 0 h 1524000"/>
              <a:gd name="connsiteX1" fmla="*/ 853440 w 1243584"/>
              <a:gd name="connsiteY1" fmla="*/ 0 h 1524000"/>
              <a:gd name="connsiteX2" fmla="*/ 853440 w 1243584"/>
              <a:gd name="connsiteY2" fmla="*/ 1524000 h 1524000"/>
              <a:gd name="connsiteX3" fmla="*/ 0 w 1243584"/>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1243584" h="1524000">
                <a:moveTo>
                  <a:pt x="1243584" y="0"/>
                </a:moveTo>
                <a:lnTo>
                  <a:pt x="853440" y="0"/>
                </a:lnTo>
                <a:lnTo>
                  <a:pt x="853440" y="1524000"/>
                </a:lnTo>
                <a:lnTo>
                  <a:pt x="0" y="1524000"/>
                </a:lnTo>
              </a:path>
            </a:pathLst>
          </a:custGeom>
          <a:noFill/>
          <a:ln w="19050">
            <a:solidFill>
              <a:schemeClr val="accent6"/>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E1E6"/>
              </a:solidFill>
            </a:endParaRPr>
          </a:p>
        </p:txBody>
      </p:sp>
      <p:sp>
        <p:nvSpPr>
          <p:cNvPr id="13" name="Freeform 12"/>
          <p:cNvSpPr/>
          <p:nvPr userDrawn="1"/>
        </p:nvSpPr>
        <p:spPr>
          <a:xfrm>
            <a:off x="5681472" y="2114995"/>
            <a:ext cx="1072896" cy="1572768"/>
          </a:xfrm>
          <a:custGeom>
            <a:avLst/>
            <a:gdLst>
              <a:gd name="connsiteX0" fmla="*/ 792480 w 1072896"/>
              <a:gd name="connsiteY0" fmla="*/ 0 h 1572768"/>
              <a:gd name="connsiteX1" fmla="*/ 1072896 w 1072896"/>
              <a:gd name="connsiteY1" fmla="*/ 0 h 1572768"/>
              <a:gd name="connsiteX2" fmla="*/ 1072896 w 1072896"/>
              <a:gd name="connsiteY2" fmla="*/ 1572768 h 1572768"/>
              <a:gd name="connsiteX3" fmla="*/ 0 w 1072896"/>
              <a:gd name="connsiteY3" fmla="*/ 1572768 h 1572768"/>
            </a:gdLst>
            <a:ahLst/>
            <a:cxnLst>
              <a:cxn ang="0">
                <a:pos x="connsiteX0" y="connsiteY0"/>
              </a:cxn>
              <a:cxn ang="0">
                <a:pos x="connsiteX1" y="connsiteY1"/>
              </a:cxn>
              <a:cxn ang="0">
                <a:pos x="connsiteX2" y="connsiteY2"/>
              </a:cxn>
              <a:cxn ang="0">
                <a:pos x="connsiteX3" y="connsiteY3"/>
              </a:cxn>
            </a:cxnLst>
            <a:rect l="l" t="t" r="r" b="b"/>
            <a:pathLst>
              <a:path w="1072896" h="1572768">
                <a:moveTo>
                  <a:pt x="792480" y="0"/>
                </a:moveTo>
                <a:lnTo>
                  <a:pt x="1072896" y="0"/>
                </a:lnTo>
                <a:lnTo>
                  <a:pt x="1072896" y="1572768"/>
                </a:lnTo>
                <a:lnTo>
                  <a:pt x="0" y="1572768"/>
                </a:lnTo>
              </a:path>
            </a:pathLst>
          </a:custGeom>
          <a:noFill/>
          <a:ln w="19050">
            <a:solidFill>
              <a:schemeClr val="accent6"/>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E1E6"/>
              </a:solidFill>
            </a:endParaRPr>
          </a:p>
        </p:txBody>
      </p:sp>
      <p:cxnSp>
        <p:nvCxnSpPr>
          <p:cNvPr id="14" name="Straight Connector 13"/>
          <p:cNvCxnSpPr/>
          <p:nvPr userDrawn="1"/>
        </p:nvCxnSpPr>
        <p:spPr>
          <a:xfrm>
            <a:off x="6754178" y="2992819"/>
            <a:ext cx="268224"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7034753" y="2728216"/>
            <a:ext cx="1638300" cy="1383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Group 15"/>
          <p:cNvGrpSpPr/>
          <p:nvPr userDrawn="1"/>
        </p:nvGrpSpPr>
        <p:grpSpPr>
          <a:xfrm>
            <a:off x="452712" y="1870375"/>
            <a:ext cx="5862826" cy="3761767"/>
            <a:chOff x="452712" y="1962132"/>
            <a:chExt cx="5862826" cy="3761767"/>
          </a:xfrm>
        </p:grpSpPr>
        <p:sp>
          <p:nvSpPr>
            <p:cNvPr id="17" name="Rectangle 50"/>
            <p:cNvSpPr>
              <a:spLocks noChangeArrowheads="1"/>
            </p:cNvSpPr>
            <p:nvPr/>
          </p:nvSpPr>
          <p:spPr bwMode="auto">
            <a:xfrm>
              <a:off x="5759426" y="1962132"/>
              <a:ext cx="556112" cy="556112"/>
            </a:xfrm>
            <a:prstGeom prst="rect">
              <a:avLst/>
            </a:prstGeom>
            <a:solidFill>
              <a:srgbClr val="A9A9A9"/>
            </a:solidFill>
            <a:ln w="9525" algn="ctr">
              <a:noFill/>
              <a:miter lim="800000"/>
              <a:headEnd/>
              <a:tailEnd/>
            </a:ln>
            <a:effectLst/>
          </p:spPr>
          <p:txBody>
            <a:bodyPr anchor="t" anchorCtr="0"/>
            <a:lstStyle/>
            <a:p>
              <a:pPr>
                <a:lnSpc>
                  <a:spcPct val="110000"/>
                </a:lnSpc>
                <a:buClr>
                  <a:srgbClr val="000000"/>
                </a:buClr>
                <a:tabLst>
                  <a:tab pos="404813" algn="r"/>
                </a:tabLst>
              </a:pPr>
              <a:r>
                <a:rPr lang="pt-BR" altLang="en-US" sz="800" b="1" dirty="0">
                  <a:solidFill>
                    <a:srgbClr val="FFFFFF"/>
                  </a:solidFill>
                </a:rPr>
                <a:t>R	169</a:t>
              </a:r>
            </a:p>
            <a:p>
              <a:pPr>
                <a:lnSpc>
                  <a:spcPct val="110000"/>
                </a:lnSpc>
                <a:buClr>
                  <a:srgbClr val="000000"/>
                </a:buClr>
                <a:tabLst>
                  <a:tab pos="404813" algn="r"/>
                </a:tabLst>
              </a:pPr>
              <a:r>
                <a:rPr lang="pt-BR" altLang="en-US" sz="800" b="1" dirty="0">
                  <a:solidFill>
                    <a:srgbClr val="FFFFFF"/>
                  </a:solidFill>
                </a:rPr>
                <a:t>G	169</a:t>
              </a:r>
            </a:p>
            <a:p>
              <a:pPr>
                <a:lnSpc>
                  <a:spcPct val="110000"/>
                </a:lnSpc>
                <a:buClr>
                  <a:srgbClr val="000000"/>
                </a:buClr>
                <a:tabLst>
                  <a:tab pos="404813" algn="r"/>
                </a:tabLst>
              </a:pPr>
              <a:r>
                <a:rPr lang="pt-BR" altLang="en-US" sz="800" b="1" dirty="0">
                  <a:solidFill>
                    <a:srgbClr val="FFFFFF"/>
                  </a:solidFill>
                </a:rPr>
                <a:t>B	169</a:t>
              </a:r>
              <a:endParaRPr lang="en-US" altLang="en-US" sz="800" b="1" dirty="0">
                <a:solidFill>
                  <a:srgbClr val="FFFFFF"/>
                </a:solidFill>
              </a:endParaRPr>
            </a:p>
          </p:txBody>
        </p:sp>
        <p:sp>
          <p:nvSpPr>
            <p:cNvPr id="18" name="Rectangle 48"/>
            <p:cNvSpPr>
              <a:spLocks noChangeArrowheads="1"/>
            </p:cNvSpPr>
            <p:nvPr/>
          </p:nvSpPr>
          <p:spPr bwMode="auto">
            <a:xfrm>
              <a:off x="452712" y="1962132"/>
              <a:ext cx="556112" cy="556112"/>
            </a:xfrm>
            <a:prstGeom prst="rect">
              <a:avLst/>
            </a:prstGeom>
            <a:solidFill>
              <a:srgbClr val="005AA4"/>
            </a:solidFill>
            <a:ln w="9525" algn="ctr">
              <a:noFill/>
              <a:miter lim="800000"/>
              <a:headEnd/>
              <a:tailEnd/>
            </a:ln>
            <a:effectLst/>
          </p:spPr>
          <p:txBody>
            <a:bodyPr anchor="t" anchorCtr="0"/>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90</a:t>
              </a:r>
            </a:p>
            <a:p>
              <a:pPr>
                <a:lnSpc>
                  <a:spcPct val="110000"/>
                </a:lnSpc>
                <a:buClr>
                  <a:srgbClr val="000000"/>
                </a:buClr>
                <a:tabLst>
                  <a:tab pos="404813" algn="r"/>
                </a:tabLst>
              </a:pPr>
              <a:r>
                <a:rPr lang="en-US" altLang="en-US" sz="800" b="1" dirty="0">
                  <a:solidFill>
                    <a:srgbClr val="FFFFFF"/>
                  </a:solidFill>
                </a:rPr>
                <a:t>B	164</a:t>
              </a:r>
            </a:p>
          </p:txBody>
        </p:sp>
        <p:sp>
          <p:nvSpPr>
            <p:cNvPr id="19" name="Rectangle 57"/>
            <p:cNvSpPr>
              <a:spLocks noChangeArrowheads="1"/>
            </p:cNvSpPr>
            <p:nvPr/>
          </p:nvSpPr>
          <p:spPr bwMode="auto">
            <a:xfrm>
              <a:off x="1210124" y="1962132"/>
              <a:ext cx="556112" cy="556112"/>
            </a:xfrm>
            <a:prstGeom prst="rect">
              <a:avLst/>
            </a:prstGeom>
            <a:solidFill>
              <a:srgbClr val="00A1E2"/>
            </a:solidFill>
            <a:ln w="9525" algn="ctr">
              <a:noFill/>
              <a:miter lim="800000"/>
              <a:headEnd/>
              <a:tailEnd/>
            </a:ln>
            <a:effectLst/>
          </p:spPr>
          <p:txBody>
            <a:bodyPr anchor="t" anchorCtr="0"/>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161</a:t>
              </a:r>
            </a:p>
            <a:p>
              <a:pPr>
                <a:lnSpc>
                  <a:spcPct val="110000"/>
                </a:lnSpc>
                <a:buClr>
                  <a:srgbClr val="000000"/>
                </a:buClr>
                <a:tabLst>
                  <a:tab pos="404813" algn="r"/>
                </a:tabLst>
              </a:pPr>
              <a:r>
                <a:rPr lang="en-US" altLang="en-US" sz="800" b="1" dirty="0">
                  <a:solidFill>
                    <a:srgbClr val="FFFFFF"/>
                  </a:solidFill>
                </a:rPr>
                <a:t>B	226</a:t>
              </a:r>
            </a:p>
          </p:txBody>
        </p:sp>
        <p:sp>
          <p:nvSpPr>
            <p:cNvPr id="20" name="Rectangle 50"/>
            <p:cNvSpPr>
              <a:spLocks noChangeArrowheads="1"/>
            </p:cNvSpPr>
            <p:nvPr/>
          </p:nvSpPr>
          <p:spPr bwMode="auto">
            <a:xfrm>
              <a:off x="1967536" y="1962132"/>
              <a:ext cx="1312112" cy="556112"/>
            </a:xfrm>
            <a:prstGeom prst="rect">
              <a:avLst/>
            </a:prstGeom>
            <a:solidFill>
              <a:srgbClr val="DEE1E6"/>
            </a:solidFill>
            <a:ln w="9525" algn="ctr">
              <a:noFill/>
              <a:miter lim="800000"/>
              <a:headEnd/>
              <a:tailEnd/>
            </a:ln>
            <a:effectLst/>
          </p:spPr>
          <p:txBody>
            <a:bodyPr anchor="t" anchorCtr="0"/>
            <a:lstStyle/>
            <a:p>
              <a:pPr>
                <a:lnSpc>
                  <a:spcPct val="110000"/>
                </a:lnSpc>
                <a:buClr>
                  <a:srgbClr val="000000"/>
                </a:buClr>
                <a:buFont typeface="Symbol" pitchFamily="18" charset="2"/>
                <a:buNone/>
                <a:tabLst>
                  <a:tab pos="404813" algn="r"/>
                </a:tabLst>
              </a:pPr>
              <a:r>
                <a:rPr lang="pt-BR" sz="800" b="1" dirty="0">
                  <a:solidFill>
                    <a:srgbClr val="000000"/>
                  </a:solidFill>
                </a:rPr>
                <a:t>R	222</a:t>
              </a:r>
            </a:p>
            <a:p>
              <a:pPr>
                <a:lnSpc>
                  <a:spcPct val="110000"/>
                </a:lnSpc>
                <a:buClr>
                  <a:srgbClr val="000000"/>
                </a:buClr>
                <a:buFont typeface="Symbol" pitchFamily="18" charset="2"/>
                <a:buNone/>
                <a:tabLst>
                  <a:tab pos="404813" algn="r"/>
                </a:tabLst>
              </a:pPr>
              <a:r>
                <a:rPr lang="pt-BR" sz="800" b="1" dirty="0">
                  <a:solidFill>
                    <a:srgbClr val="000000"/>
                  </a:solidFill>
                </a:rPr>
                <a:t>G	225</a:t>
              </a:r>
            </a:p>
            <a:p>
              <a:pPr>
                <a:lnSpc>
                  <a:spcPct val="110000"/>
                </a:lnSpc>
                <a:buClr>
                  <a:srgbClr val="000000"/>
                </a:buClr>
                <a:buFont typeface="Symbol" pitchFamily="18" charset="2"/>
                <a:buNone/>
                <a:tabLst>
                  <a:tab pos="404813" algn="r"/>
                </a:tabLst>
              </a:pPr>
              <a:r>
                <a:rPr lang="pt-BR" sz="800" b="1" dirty="0">
                  <a:solidFill>
                    <a:srgbClr val="000000"/>
                  </a:solidFill>
                </a:rPr>
                <a:t>B	230</a:t>
              </a:r>
            </a:p>
          </p:txBody>
        </p:sp>
        <p:sp>
          <p:nvSpPr>
            <p:cNvPr id="21" name="Rectangle 50"/>
            <p:cNvSpPr>
              <a:spLocks noChangeArrowheads="1"/>
            </p:cNvSpPr>
            <p:nvPr/>
          </p:nvSpPr>
          <p:spPr bwMode="auto">
            <a:xfrm>
              <a:off x="4239770" y="1962132"/>
              <a:ext cx="1312112" cy="556112"/>
            </a:xfrm>
            <a:prstGeom prst="rect">
              <a:avLst/>
            </a:prstGeom>
            <a:solidFill>
              <a:srgbClr val="004176"/>
            </a:solidFill>
            <a:ln w="9525" algn="ctr">
              <a:noFill/>
              <a:miter lim="800000"/>
              <a:headEnd/>
              <a:tailEnd/>
            </a:ln>
            <a:effectLst/>
          </p:spPr>
          <p:txBody>
            <a:bodyPr anchor="t" anchorCtr="0"/>
            <a:lstStyle/>
            <a:p>
              <a:pPr>
                <a:lnSpc>
                  <a:spcPct val="110000"/>
                </a:lnSpc>
                <a:buClr>
                  <a:srgbClr val="000000"/>
                </a:buClr>
                <a:buFont typeface="Symbol" pitchFamily="18" charset="2"/>
                <a:buNone/>
                <a:tabLst>
                  <a:tab pos="404813" algn="r"/>
                </a:tabLst>
              </a:pPr>
              <a:r>
                <a:rPr lang="pt-BR" sz="800" b="1" dirty="0">
                  <a:solidFill>
                    <a:srgbClr val="FFFFFF"/>
                  </a:solidFill>
                </a:rPr>
                <a:t>R	0</a:t>
              </a:r>
            </a:p>
            <a:p>
              <a:pPr>
                <a:lnSpc>
                  <a:spcPct val="110000"/>
                </a:lnSpc>
                <a:buClr>
                  <a:srgbClr val="000000"/>
                </a:buClr>
                <a:buFont typeface="Symbol" pitchFamily="18" charset="2"/>
                <a:buNone/>
                <a:tabLst>
                  <a:tab pos="404813" algn="r"/>
                </a:tabLst>
              </a:pPr>
              <a:r>
                <a:rPr lang="pt-BR" sz="800" b="1" dirty="0">
                  <a:solidFill>
                    <a:srgbClr val="FFFFFF"/>
                  </a:solidFill>
                </a:rPr>
                <a:t>G	65</a:t>
              </a:r>
            </a:p>
            <a:p>
              <a:pPr>
                <a:lnSpc>
                  <a:spcPct val="110000"/>
                </a:lnSpc>
                <a:buClr>
                  <a:srgbClr val="000000"/>
                </a:buClr>
                <a:buFont typeface="Symbol" pitchFamily="18" charset="2"/>
                <a:buNone/>
                <a:tabLst>
                  <a:tab pos="404813" algn="r"/>
                </a:tabLst>
              </a:pPr>
              <a:r>
                <a:rPr lang="pt-BR" sz="800" b="1" dirty="0">
                  <a:solidFill>
                    <a:srgbClr val="FFFFFF"/>
                  </a:solidFill>
                </a:rPr>
                <a:t>B	118</a:t>
              </a:r>
            </a:p>
          </p:txBody>
        </p:sp>
        <p:sp>
          <p:nvSpPr>
            <p:cNvPr id="22" name="Rectangle 14"/>
            <p:cNvSpPr>
              <a:spLocks noChangeArrowheads="1"/>
            </p:cNvSpPr>
            <p:nvPr/>
          </p:nvSpPr>
          <p:spPr bwMode="gray">
            <a:xfrm>
              <a:off x="3482358" y="1962132"/>
              <a:ext cx="556112" cy="556112"/>
            </a:xfrm>
            <a:prstGeom prst="rect">
              <a:avLst/>
            </a:prstGeom>
            <a:solidFill>
              <a:srgbClr val="141738"/>
            </a:solidFill>
            <a:ln w="3175">
              <a:solidFill>
                <a:schemeClr val="tx1"/>
              </a:solidFill>
              <a:miter lim="800000"/>
              <a:headEnd/>
              <a:tailEnd/>
            </a:ln>
            <a:effectLst/>
          </p:spPr>
          <p:txBody>
            <a:bodyPr wrap="none" anchor="t" anchorCtr="0">
              <a:noAutofit/>
            </a:bodyPr>
            <a:lstStyle/>
            <a:p>
              <a:pPr>
                <a:lnSpc>
                  <a:spcPct val="110000"/>
                </a:lnSpc>
                <a:buClr>
                  <a:srgbClr val="000000"/>
                </a:buClr>
                <a:tabLst>
                  <a:tab pos="404813" algn="r"/>
                </a:tabLst>
              </a:pPr>
              <a:r>
                <a:rPr lang="pt-BR" altLang="en-US" sz="800" b="1" dirty="0">
                  <a:solidFill>
                    <a:srgbClr val="FFFFFF"/>
                  </a:solidFill>
                </a:rPr>
                <a:t>R	20</a:t>
              </a:r>
            </a:p>
            <a:p>
              <a:pPr>
                <a:lnSpc>
                  <a:spcPct val="110000"/>
                </a:lnSpc>
                <a:buClr>
                  <a:srgbClr val="000000"/>
                </a:buClr>
                <a:tabLst>
                  <a:tab pos="404813" algn="r"/>
                </a:tabLst>
              </a:pPr>
              <a:r>
                <a:rPr lang="pt-BR" altLang="en-US" sz="800" b="1" dirty="0">
                  <a:solidFill>
                    <a:srgbClr val="FFFFFF"/>
                  </a:solidFill>
                </a:rPr>
                <a:t>G	23</a:t>
              </a:r>
            </a:p>
            <a:p>
              <a:pPr>
                <a:lnSpc>
                  <a:spcPct val="110000"/>
                </a:lnSpc>
                <a:buClr>
                  <a:srgbClr val="000000"/>
                </a:buClr>
                <a:tabLst>
                  <a:tab pos="404813" algn="r"/>
                </a:tabLst>
              </a:pPr>
              <a:r>
                <a:rPr lang="pt-BR" altLang="en-US" sz="800" b="1" dirty="0">
                  <a:solidFill>
                    <a:srgbClr val="FFFFFF"/>
                  </a:solidFill>
                </a:rPr>
                <a:t>B	56</a:t>
              </a:r>
              <a:endParaRPr lang="en-US" altLang="en-US" sz="800" b="1" dirty="0">
                <a:solidFill>
                  <a:srgbClr val="FFFFFF"/>
                </a:solidFill>
              </a:endParaRPr>
            </a:p>
          </p:txBody>
        </p:sp>
        <p:sp>
          <p:nvSpPr>
            <p:cNvPr id="23" name="Rectangle 59"/>
            <p:cNvSpPr>
              <a:spLocks noChangeArrowheads="1"/>
            </p:cNvSpPr>
            <p:nvPr/>
          </p:nvSpPr>
          <p:spPr bwMode="auto">
            <a:xfrm>
              <a:off x="452712" y="5167787"/>
              <a:ext cx="556112" cy="556112"/>
            </a:xfrm>
            <a:prstGeom prst="rect">
              <a:avLst/>
            </a:prstGeom>
            <a:solidFill>
              <a:srgbClr val="2D8F78"/>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45</a:t>
              </a:r>
            </a:p>
            <a:p>
              <a:pPr>
                <a:lnSpc>
                  <a:spcPct val="110000"/>
                </a:lnSpc>
                <a:buClr>
                  <a:srgbClr val="000000"/>
                </a:buClr>
                <a:tabLst>
                  <a:tab pos="404813" algn="r"/>
                </a:tabLst>
              </a:pPr>
              <a:r>
                <a:rPr lang="en-US" altLang="en-US" sz="800" b="1" dirty="0">
                  <a:solidFill>
                    <a:srgbClr val="FFFFFF"/>
                  </a:solidFill>
                </a:rPr>
                <a:t>G	143</a:t>
              </a:r>
            </a:p>
            <a:p>
              <a:pPr>
                <a:lnSpc>
                  <a:spcPct val="110000"/>
                </a:lnSpc>
                <a:buClr>
                  <a:srgbClr val="000000"/>
                </a:buClr>
                <a:tabLst>
                  <a:tab pos="404813" algn="r"/>
                </a:tabLst>
              </a:pPr>
              <a:r>
                <a:rPr lang="en-US" altLang="en-US" sz="800" b="1" dirty="0">
                  <a:solidFill>
                    <a:srgbClr val="FFFFFF"/>
                  </a:solidFill>
                </a:rPr>
                <a:t>B	120</a:t>
              </a:r>
            </a:p>
          </p:txBody>
        </p:sp>
        <p:sp>
          <p:nvSpPr>
            <p:cNvPr id="24" name="Rectangle 56"/>
            <p:cNvSpPr>
              <a:spLocks noChangeArrowheads="1"/>
            </p:cNvSpPr>
            <p:nvPr/>
          </p:nvSpPr>
          <p:spPr bwMode="auto">
            <a:xfrm>
              <a:off x="3482358" y="5167787"/>
              <a:ext cx="556112" cy="556112"/>
            </a:xfrm>
            <a:prstGeom prst="rect">
              <a:avLst/>
            </a:prstGeom>
            <a:solidFill>
              <a:srgbClr val="B4425D"/>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180</a:t>
              </a:r>
            </a:p>
            <a:p>
              <a:pPr>
                <a:lnSpc>
                  <a:spcPct val="110000"/>
                </a:lnSpc>
                <a:buClr>
                  <a:srgbClr val="000000"/>
                </a:buClr>
                <a:tabLst>
                  <a:tab pos="404813" algn="r"/>
                </a:tabLst>
              </a:pPr>
              <a:r>
                <a:rPr lang="en-US" altLang="en-US" sz="800" b="1" dirty="0">
                  <a:solidFill>
                    <a:srgbClr val="FFFFFF"/>
                  </a:solidFill>
                </a:rPr>
                <a:t>G	66</a:t>
              </a:r>
            </a:p>
            <a:p>
              <a:pPr>
                <a:lnSpc>
                  <a:spcPct val="110000"/>
                </a:lnSpc>
                <a:buClr>
                  <a:srgbClr val="000000"/>
                </a:buClr>
                <a:tabLst>
                  <a:tab pos="404813" algn="r"/>
                </a:tabLst>
              </a:pPr>
              <a:r>
                <a:rPr lang="en-US" altLang="en-US" sz="800" b="1" dirty="0">
                  <a:solidFill>
                    <a:srgbClr val="FFFFFF"/>
                  </a:solidFill>
                </a:rPr>
                <a:t>B	93</a:t>
              </a:r>
            </a:p>
          </p:txBody>
        </p:sp>
        <p:sp>
          <p:nvSpPr>
            <p:cNvPr id="25" name="Rectangle 50"/>
            <p:cNvSpPr>
              <a:spLocks noChangeArrowheads="1"/>
            </p:cNvSpPr>
            <p:nvPr/>
          </p:nvSpPr>
          <p:spPr bwMode="auto">
            <a:xfrm>
              <a:off x="4239770" y="5167787"/>
              <a:ext cx="556112" cy="556112"/>
            </a:xfrm>
            <a:prstGeom prst="rect">
              <a:avLst/>
            </a:prstGeom>
            <a:solidFill>
              <a:srgbClr val="E3D7AB"/>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000000"/>
                  </a:solidFill>
                </a:rPr>
                <a:t>R	227</a:t>
              </a:r>
            </a:p>
            <a:p>
              <a:pPr>
                <a:lnSpc>
                  <a:spcPct val="110000"/>
                </a:lnSpc>
                <a:buClr>
                  <a:srgbClr val="000000"/>
                </a:buClr>
                <a:tabLst>
                  <a:tab pos="404813" algn="r"/>
                </a:tabLst>
              </a:pPr>
              <a:r>
                <a:rPr lang="pt-BR" altLang="en-US" sz="800" b="1" dirty="0">
                  <a:solidFill>
                    <a:srgbClr val="000000"/>
                  </a:solidFill>
                </a:rPr>
                <a:t>G	215</a:t>
              </a:r>
            </a:p>
            <a:p>
              <a:pPr>
                <a:lnSpc>
                  <a:spcPct val="110000"/>
                </a:lnSpc>
                <a:buClr>
                  <a:srgbClr val="000000"/>
                </a:buClr>
                <a:tabLst>
                  <a:tab pos="404813" algn="r"/>
                </a:tabLst>
              </a:pPr>
              <a:r>
                <a:rPr lang="pt-BR" altLang="en-US" sz="800" b="1" dirty="0">
                  <a:solidFill>
                    <a:srgbClr val="000000"/>
                  </a:solidFill>
                </a:rPr>
                <a:t>B	171</a:t>
              </a:r>
              <a:endParaRPr lang="en-US" altLang="en-US" sz="800" b="1" dirty="0">
                <a:solidFill>
                  <a:srgbClr val="000000"/>
                </a:solidFill>
              </a:endParaRPr>
            </a:p>
          </p:txBody>
        </p:sp>
        <p:sp>
          <p:nvSpPr>
            <p:cNvPr id="26" name="Rectangle 59"/>
            <p:cNvSpPr>
              <a:spLocks noChangeArrowheads="1"/>
            </p:cNvSpPr>
            <p:nvPr/>
          </p:nvSpPr>
          <p:spPr bwMode="auto">
            <a:xfrm>
              <a:off x="5003360" y="5167787"/>
              <a:ext cx="556112" cy="556112"/>
            </a:xfrm>
            <a:prstGeom prst="rect">
              <a:avLst/>
            </a:prstGeom>
            <a:solidFill>
              <a:srgbClr val="C3842F"/>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195</a:t>
              </a:r>
            </a:p>
            <a:p>
              <a:pPr>
                <a:lnSpc>
                  <a:spcPct val="110000"/>
                </a:lnSpc>
                <a:buClr>
                  <a:srgbClr val="000000"/>
                </a:buClr>
                <a:tabLst>
                  <a:tab pos="404813" algn="r"/>
                </a:tabLst>
              </a:pPr>
              <a:r>
                <a:rPr lang="en-US" altLang="en-US" sz="800" b="1" dirty="0">
                  <a:solidFill>
                    <a:srgbClr val="FFFFFF"/>
                  </a:solidFill>
                </a:rPr>
                <a:t>G	132</a:t>
              </a:r>
            </a:p>
            <a:p>
              <a:pPr>
                <a:lnSpc>
                  <a:spcPct val="110000"/>
                </a:lnSpc>
                <a:buClr>
                  <a:srgbClr val="000000"/>
                </a:buClr>
                <a:tabLst>
                  <a:tab pos="404813" algn="r"/>
                </a:tabLst>
              </a:pPr>
              <a:r>
                <a:rPr lang="en-US" altLang="en-US" sz="800" b="1" dirty="0">
                  <a:solidFill>
                    <a:srgbClr val="FFFFFF"/>
                  </a:solidFill>
                </a:rPr>
                <a:t>B	47</a:t>
              </a:r>
            </a:p>
          </p:txBody>
        </p:sp>
        <p:sp>
          <p:nvSpPr>
            <p:cNvPr id="27" name="Rectangle 56"/>
            <p:cNvSpPr>
              <a:spLocks noChangeArrowheads="1"/>
            </p:cNvSpPr>
            <p:nvPr/>
          </p:nvSpPr>
          <p:spPr bwMode="auto">
            <a:xfrm>
              <a:off x="1967536" y="5167787"/>
              <a:ext cx="556112" cy="556112"/>
            </a:xfrm>
            <a:prstGeom prst="rect">
              <a:avLst/>
            </a:prstGeom>
            <a:solidFill>
              <a:srgbClr val="929BCA"/>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146</a:t>
              </a:r>
            </a:p>
            <a:p>
              <a:pPr>
                <a:lnSpc>
                  <a:spcPct val="110000"/>
                </a:lnSpc>
                <a:buClr>
                  <a:srgbClr val="000000"/>
                </a:buClr>
                <a:tabLst>
                  <a:tab pos="404813" algn="r"/>
                </a:tabLst>
              </a:pPr>
              <a:r>
                <a:rPr lang="en-US" altLang="en-US" sz="800" b="1" dirty="0">
                  <a:solidFill>
                    <a:srgbClr val="FFFFFF"/>
                  </a:solidFill>
                </a:rPr>
                <a:t>G	155</a:t>
              </a:r>
            </a:p>
            <a:p>
              <a:pPr>
                <a:lnSpc>
                  <a:spcPct val="110000"/>
                </a:lnSpc>
                <a:buClr>
                  <a:srgbClr val="000000"/>
                </a:buClr>
                <a:tabLst>
                  <a:tab pos="404813" algn="r"/>
                </a:tabLst>
              </a:pPr>
              <a:r>
                <a:rPr lang="en-US" altLang="en-US" sz="800" b="1" dirty="0">
                  <a:solidFill>
                    <a:srgbClr val="FFFFFF"/>
                  </a:solidFill>
                </a:rPr>
                <a:t>B	202</a:t>
              </a:r>
            </a:p>
          </p:txBody>
        </p:sp>
        <p:sp>
          <p:nvSpPr>
            <p:cNvPr id="28" name="Rectangle 50"/>
            <p:cNvSpPr>
              <a:spLocks noChangeArrowheads="1"/>
            </p:cNvSpPr>
            <p:nvPr/>
          </p:nvSpPr>
          <p:spPr bwMode="auto">
            <a:xfrm>
              <a:off x="1210124" y="5167787"/>
              <a:ext cx="556112" cy="556112"/>
            </a:xfrm>
            <a:prstGeom prst="rect">
              <a:avLst/>
            </a:prstGeom>
            <a:solidFill>
              <a:srgbClr val="92DECC"/>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000000"/>
                  </a:solidFill>
                </a:rPr>
                <a:t>R	146</a:t>
              </a:r>
            </a:p>
            <a:p>
              <a:pPr>
                <a:lnSpc>
                  <a:spcPct val="110000"/>
                </a:lnSpc>
                <a:buClr>
                  <a:srgbClr val="000000"/>
                </a:buClr>
                <a:tabLst>
                  <a:tab pos="404813" algn="r"/>
                </a:tabLst>
              </a:pPr>
              <a:r>
                <a:rPr lang="pt-BR" altLang="en-US" sz="800" b="1" dirty="0">
                  <a:solidFill>
                    <a:srgbClr val="000000"/>
                  </a:solidFill>
                </a:rPr>
                <a:t>G	222</a:t>
              </a:r>
            </a:p>
            <a:p>
              <a:pPr>
                <a:lnSpc>
                  <a:spcPct val="110000"/>
                </a:lnSpc>
                <a:buClr>
                  <a:srgbClr val="000000"/>
                </a:buClr>
                <a:tabLst>
                  <a:tab pos="404813" algn="r"/>
                </a:tabLst>
              </a:pPr>
              <a:r>
                <a:rPr lang="pt-BR" altLang="en-US" sz="800" b="1" dirty="0">
                  <a:solidFill>
                    <a:srgbClr val="000000"/>
                  </a:solidFill>
                </a:rPr>
                <a:t>B	204</a:t>
              </a:r>
              <a:endParaRPr lang="en-US" altLang="en-US" sz="800" b="1" dirty="0">
                <a:solidFill>
                  <a:srgbClr val="000000"/>
                </a:solidFill>
              </a:endParaRPr>
            </a:p>
          </p:txBody>
        </p:sp>
        <p:sp>
          <p:nvSpPr>
            <p:cNvPr id="29" name="Rectangle 50"/>
            <p:cNvSpPr>
              <a:spLocks noChangeArrowheads="1"/>
            </p:cNvSpPr>
            <p:nvPr/>
          </p:nvSpPr>
          <p:spPr bwMode="auto">
            <a:xfrm>
              <a:off x="2724947" y="5167787"/>
              <a:ext cx="556112" cy="556112"/>
            </a:xfrm>
            <a:prstGeom prst="rect">
              <a:avLst/>
            </a:prstGeom>
            <a:solidFill>
              <a:srgbClr val="D5D9EB"/>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000000"/>
                  </a:solidFill>
                </a:rPr>
                <a:t>R	213</a:t>
              </a:r>
            </a:p>
            <a:p>
              <a:pPr>
                <a:lnSpc>
                  <a:spcPct val="110000"/>
                </a:lnSpc>
                <a:buClr>
                  <a:srgbClr val="000000"/>
                </a:buClr>
                <a:tabLst>
                  <a:tab pos="404813" algn="r"/>
                </a:tabLst>
              </a:pPr>
              <a:r>
                <a:rPr lang="pt-BR" altLang="en-US" sz="800" b="1" dirty="0">
                  <a:solidFill>
                    <a:srgbClr val="000000"/>
                  </a:solidFill>
                </a:rPr>
                <a:t>G	217</a:t>
              </a:r>
            </a:p>
            <a:p>
              <a:pPr>
                <a:lnSpc>
                  <a:spcPct val="110000"/>
                </a:lnSpc>
                <a:buClr>
                  <a:srgbClr val="000000"/>
                </a:buClr>
                <a:tabLst>
                  <a:tab pos="404813" algn="r"/>
                </a:tabLst>
              </a:pPr>
              <a:r>
                <a:rPr lang="pt-BR" altLang="en-US" sz="800" b="1" dirty="0">
                  <a:solidFill>
                    <a:srgbClr val="000000"/>
                  </a:solidFill>
                </a:rPr>
                <a:t>B	235</a:t>
              </a:r>
              <a:endParaRPr lang="en-US" altLang="en-US" sz="800" b="1" dirty="0">
                <a:solidFill>
                  <a:srgbClr val="000000"/>
                </a:solidFill>
              </a:endParaRPr>
            </a:p>
          </p:txBody>
        </p:sp>
        <p:sp>
          <p:nvSpPr>
            <p:cNvPr id="30" name="Rectangle 59"/>
            <p:cNvSpPr>
              <a:spLocks noChangeArrowheads="1"/>
            </p:cNvSpPr>
            <p:nvPr/>
          </p:nvSpPr>
          <p:spPr bwMode="auto">
            <a:xfrm>
              <a:off x="5727260" y="5167787"/>
              <a:ext cx="556112" cy="556112"/>
            </a:xfrm>
            <a:prstGeom prst="rect">
              <a:avLst/>
            </a:prstGeom>
            <a:solidFill>
              <a:srgbClr val="003064"/>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48</a:t>
              </a:r>
            </a:p>
            <a:p>
              <a:pPr>
                <a:lnSpc>
                  <a:spcPct val="110000"/>
                </a:lnSpc>
                <a:buClr>
                  <a:srgbClr val="000000"/>
                </a:buClr>
                <a:tabLst>
                  <a:tab pos="404813" algn="r"/>
                </a:tabLst>
              </a:pPr>
              <a:r>
                <a:rPr lang="en-US" altLang="en-US" sz="800" b="1" dirty="0">
                  <a:solidFill>
                    <a:srgbClr val="FFFFFF"/>
                  </a:solidFill>
                </a:rPr>
                <a:t>B	100</a:t>
              </a:r>
            </a:p>
          </p:txBody>
        </p:sp>
        <p:sp>
          <p:nvSpPr>
            <p:cNvPr id="31" name="Rectangle 48"/>
            <p:cNvSpPr>
              <a:spLocks noChangeArrowheads="1"/>
            </p:cNvSpPr>
            <p:nvPr/>
          </p:nvSpPr>
          <p:spPr bwMode="auto">
            <a:xfrm>
              <a:off x="452712" y="3460930"/>
              <a:ext cx="556112" cy="556112"/>
            </a:xfrm>
            <a:prstGeom prst="rect">
              <a:avLst/>
            </a:prstGeom>
            <a:solidFill>
              <a:srgbClr val="005AA4"/>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90</a:t>
              </a:r>
            </a:p>
            <a:p>
              <a:pPr>
                <a:lnSpc>
                  <a:spcPct val="110000"/>
                </a:lnSpc>
                <a:buClr>
                  <a:srgbClr val="000000"/>
                </a:buClr>
                <a:tabLst>
                  <a:tab pos="404813" algn="r"/>
                </a:tabLst>
              </a:pPr>
              <a:r>
                <a:rPr lang="en-US" altLang="en-US" sz="800" b="1" dirty="0">
                  <a:solidFill>
                    <a:srgbClr val="FFFFFF"/>
                  </a:solidFill>
                </a:rPr>
                <a:t>B	164</a:t>
              </a:r>
            </a:p>
          </p:txBody>
        </p:sp>
        <p:sp>
          <p:nvSpPr>
            <p:cNvPr id="32" name="Rectangle 50"/>
            <p:cNvSpPr>
              <a:spLocks noChangeArrowheads="1"/>
            </p:cNvSpPr>
            <p:nvPr/>
          </p:nvSpPr>
          <p:spPr bwMode="auto">
            <a:xfrm>
              <a:off x="4239770" y="3460930"/>
              <a:ext cx="556112" cy="556112"/>
            </a:xfrm>
            <a:prstGeom prst="rect">
              <a:avLst/>
            </a:prstGeom>
            <a:solidFill>
              <a:srgbClr val="93959B"/>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FFFFFF"/>
                  </a:solidFill>
                </a:rPr>
                <a:t>R	147</a:t>
              </a:r>
            </a:p>
            <a:p>
              <a:pPr>
                <a:lnSpc>
                  <a:spcPct val="110000"/>
                </a:lnSpc>
                <a:buClr>
                  <a:srgbClr val="000000"/>
                </a:buClr>
                <a:tabLst>
                  <a:tab pos="404813" algn="r"/>
                </a:tabLst>
              </a:pPr>
              <a:r>
                <a:rPr lang="pt-BR" altLang="en-US" sz="800" b="1" dirty="0">
                  <a:solidFill>
                    <a:srgbClr val="FFFFFF"/>
                  </a:solidFill>
                </a:rPr>
                <a:t>G	149</a:t>
              </a:r>
            </a:p>
            <a:p>
              <a:pPr>
                <a:lnSpc>
                  <a:spcPct val="110000"/>
                </a:lnSpc>
                <a:buClr>
                  <a:srgbClr val="000000"/>
                </a:buClr>
                <a:tabLst>
                  <a:tab pos="404813" algn="r"/>
                </a:tabLst>
              </a:pPr>
              <a:r>
                <a:rPr lang="pt-BR" altLang="en-US" sz="800" b="1" dirty="0">
                  <a:solidFill>
                    <a:srgbClr val="FFFFFF"/>
                  </a:solidFill>
                </a:rPr>
                <a:t>B	155</a:t>
              </a:r>
              <a:endParaRPr lang="en-US" altLang="en-US" sz="800" b="1" dirty="0">
                <a:solidFill>
                  <a:srgbClr val="FFFFFF"/>
                </a:solidFill>
              </a:endParaRPr>
            </a:p>
          </p:txBody>
        </p:sp>
        <p:sp>
          <p:nvSpPr>
            <p:cNvPr id="33" name="Rectangle 56"/>
            <p:cNvSpPr>
              <a:spLocks noChangeArrowheads="1"/>
            </p:cNvSpPr>
            <p:nvPr/>
          </p:nvSpPr>
          <p:spPr bwMode="auto">
            <a:xfrm>
              <a:off x="2724947" y="3460930"/>
              <a:ext cx="556112" cy="556112"/>
            </a:xfrm>
            <a:prstGeom prst="rect">
              <a:avLst/>
            </a:prstGeom>
            <a:solidFill>
              <a:srgbClr val="3BC3A3"/>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59</a:t>
              </a:r>
            </a:p>
            <a:p>
              <a:pPr>
                <a:lnSpc>
                  <a:spcPct val="110000"/>
                </a:lnSpc>
                <a:buClr>
                  <a:srgbClr val="000000"/>
                </a:buClr>
                <a:tabLst>
                  <a:tab pos="404813" algn="r"/>
                </a:tabLst>
              </a:pPr>
              <a:r>
                <a:rPr lang="en-US" altLang="en-US" sz="800" b="1" dirty="0">
                  <a:solidFill>
                    <a:srgbClr val="FFFFFF"/>
                  </a:solidFill>
                </a:rPr>
                <a:t>G	195</a:t>
              </a:r>
            </a:p>
            <a:p>
              <a:pPr>
                <a:lnSpc>
                  <a:spcPct val="110000"/>
                </a:lnSpc>
                <a:buClr>
                  <a:srgbClr val="000000"/>
                </a:buClr>
                <a:tabLst>
                  <a:tab pos="404813" algn="r"/>
                </a:tabLst>
              </a:pPr>
              <a:r>
                <a:rPr lang="en-US" altLang="en-US" sz="800" b="1" dirty="0">
                  <a:solidFill>
                    <a:srgbClr val="FFFFFF"/>
                  </a:solidFill>
                </a:rPr>
                <a:t>B	163</a:t>
              </a:r>
            </a:p>
          </p:txBody>
        </p:sp>
        <p:sp>
          <p:nvSpPr>
            <p:cNvPr id="34" name="Rectangle 57"/>
            <p:cNvSpPr>
              <a:spLocks noChangeArrowheads="1"/>
            </p:cNvSpPr>
            <p:nvPr/>
          </p:nvSpPr>
          <p:spPr bwMode="auto">
            <a:xfrm>
              <a:off x="1210124" y="3460930"/>
              <a:ext cx="556112" cy="556112"/>
            </a:xfrm>
            <a:prstGeom prst="rect">
              <a:avLst/>
            </a:prstGeom>
            <a:solidFill>
              <a:srgbClr val="00A1E2"/>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161</a:t>
              </a:r>
            </a:p>
            <a:p>
              <a:pPr>
                <a:lnSpc>
                  <a:spcPct val="110000"/>
                </a:lnSpc>
                <a:buClr>
                  <a:srgbClr val="000000"/>
                </a:buClr>
                <a:tabLst>
                  <a:tab pos="404813" algn="r"/>
                </a:tabLst>
              </a:pPr>
              <a:r>
                <a:rPr lang="en-US" altLang="en-US" sz="800" b="1" dirty="0">
                  <a:solidFill>
                    <a:srgbClr val="FFFFFF"/>
                  </a:solidFill>
                </a:rPr>
                <a:t>B	226</a:t>
              </a:r>
            </a:p>
          </p:txBody>
        </p:sp>
        <p:sp>
          <p:nvSpPr>
            <p:cNvPr id="35" name="Rectangle 58"/>
            <p:cNvSpPr>
              <a:spLocks noChangeArrowheads="1"/>
            </p:cNvSpPr>
            <p:nvPr/>
          </p:nvSpPr>
          <p:spPr bwMode="auto">
            <a:xfrm>
              <a:off x="3482358" y="3460930"/>
              <a:ext cx="556112" cy="556112"/>
            </a:xfrm>
            <a:prstGeom prst="rect">
              <a:avLst/>
            </a:prstGeom>
            <a:solidFill>
              <a:srgbClr val="D0B86A"/>
            </a:solidFill>
            <a:ln w="9525" algn="ctr">
              <a:noFill/>
              <a:miter lim="800000"/>
              <a:headEnd/>
              <a:tailEnd/>
            </a:ln>
            <a:effectLst/>
          </p:spPr>
          <p:txBody>
            <a:bodyPr/>
            <a:lstStyle/>
            <a:p>
              <a:pPr>
                <a:lnSpc>
                  <a:spcPct val="110000"/>
                </a:lnSpc>
                <a:buClr>
                  <a:srgbClr val="000000"/>
                </a:buClr>
                <a:buFont typeface="Symbol" pitchFamily="18" charset="2"/>
                <a:buNone/>
                <a:tabLst>
                  <a:tab pos="404813" algn="r"/>
                </a:tabLst>
              </a:pPr>
              <a:r>
                <a:rPr lang="en-US" altLang="en-US" sz="800" b="1" dirty="0">
                  <a:solidFill>
                    <a:srgbClr val="FFFFFF"/>
                  </a:solidFill>
                </a:rPr>
                <a:t>R	208</a:t>
              </a:r>
            </a:p>
            <a:p>
              <a:pPr>
                <a:lnSpc>
                  <a:spcPct val="110000"/>
                </a:lnSpc>
                <a:buClr>
                  <a:srgbClr val="000000"/>
                </a:buClr>
                <a:buFont typeface="Symbol" pitchFamily="18" charset="2"/>
                <a:buNone/>
                <a:tabLst>
                  <a:tab pos="404813" algn="r"/>
                </a:tabLst>
              </a:pPr>
              <a:r>
                <a:rPr lang="en-US" altLang="en-US" sz="800" b="1" dirty="0">
                  <a:solidFill>
                    <a:srgbClr val="FFFFFF"/>
                  </a:solidFill>
                </a:rPr>
                <a:t>G	184</a:t>
              </a:r>
            </a:p>
            <a:p>
              <a:pPr>
                <a:lnSpc>
                  <a:spcPct val="110000"/>
                </a:lnSpc>
                <a:buClr>
                  <a:srgbClr val="000000"/>
                </a:buClr>
                <a:buFont typeface="Symbol" pitchFamily="18" charset="2"/>
                <a:buNone/>
                <a:tabLst>
                  <a:tab pos="404813" algn="r"/>
                </a:tabLst>
              </a:pPr>
              <a:r>
                <a:rPr lang="en-US" altLang="en-US" sz="800" b="1" dirty="0">
                  <a:solidFill>
                    <a:srgbClr val="FFFFFF"/>
                  </a:solidFill>
                </a:rPr>
                <a:t>B	106</a:t>
              </a:r>
            </a:p>
          </p:txBody>
        </p:sp>
        <p:sp>
          <p:nvSpPr>
            <p:cNvPr id="36" name="Rectangle 59"/>
            <p:cNvSpPr>
              <a:spLocks noChangeArrowheads="1"/>
            </p:cNvSpPr>
            <p:nvPr/>
          </p:nvSpPr>
          <p:spPr bwMode="auto">
            <a:xfrm>
              <a:off x="1967536" y="3460930"/>
              <a:ext cx="556112" cy="556112"/>
            </a:xfrm>
            <a:prstGeom prst="rect">
              <a:avLst/>
            </a:prstGeom>
            <a:solidFill>
              <a:srgbClr val="6769B5"/>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103</a:t>
              </a:r>
            </a:p>
            <a:p>
              <a:pPr>
                <a:lnSpc>
                  <a:spcPct val="110000"/>
                </a:lnSpc>
                <a:buClr>
                  <a:srgbClr val="000000"/>
                </a:buClr>
                <a:tabLst>
                  <a:tab pos="404813" algn="r"/>
                </a:tabLst>
              </a:pPr>
              <a:r>
                <a:rPr lang="en-US" altLang="en-US" sz="800" b="1" dirty="0">
                  <a:solidFill>
                    <a:srgbClr val="FFFFFF"/>
                  </a:solidFill>
                </a:rPr>
                <a:t>G	105</a:t>
              </a:r>
            </a:p>
            <a:p>
              <a:pPr>
                <a:lnSpc>
                  <a:spcPct val="110000"/>
                </a:lnSpc>
                <a:buClr>
                  <a:srgbClr val="000000"/>
                </a:buClr>
                <a:tabLst>
                  <a:tab pos="404813" algn="r"/>
                </a:tabLst>
              </a:pPr>
              <a:r>
                <a:rPr lang="en-US" altLang="en-US" sz="800" b="1" dirty="0">
                  <a:solidFill>
                    <a:srgbClr val="FFFFFF"/>
                  </a:solidFill>
                </a:rPr>
                <a:t>B	181</a:t>
              </a:r>
            </a:p>
          </p:txBody>
        </p:sp>
        <p:sp>
          <p:nvSpPr>
            <p:cNvPr id="37" name="Rectangle 36"/>
            <p:cNvSpPr>
              <a:spLocks noChangeArrowheads="1"/>
            </p:cNvSpPr>
            <p:nvPr/>
          </p:nvSpPr>
          <p:spPr bwMode="auto">
            <a:xfrm>
              <a:off x="5003360" y="3460930"/>
              <a:ext cx="556112" cy="556112"/>
            </a:xfrm>
            <a:prstGeom prst="rect">
              <a:avLst/>
            </a:prstGeom>
            <a:solidFill>
              <a:srgbClr val="97D0FF"/>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000000"/>
                  </a:solidFill>
                </a:rPr>
                <a:t>R	151G	208B	255</a:t>
              </a:r>
              <a:endParaRPr lang="en-US" altLang="en-US" sz="800" b="1" dirty="0">
                <a:solidFill>
                  <a:srgbClr val="000000"/>
                </a:solidFill>
              </a:endParaRPr>
            </a:p>
          </p:txBody>
        </p:sp>
      </p:grpSp>
    </p:spTree>
    <p:extLst>
      <p:ext uri="{BB962C8B-B14F-4D97-AF65-F5344CB8AC3E}">
        <p14:creationId xmlns:p14="http://schemas.microsoft.com/office/powerpoint/2010/main" val="1129589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3912148"/>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8220456" cy="307777"/>
          </a:xfrm>
          <a:prstGeom prst="rect">
            <a:avLst/>
          </a:prstGeom>
        </p:spPr>
        <p:txBody>
          <a:bodyPr vert="horz" lIns="0" tIns="0" rIns="0" bIns="0" rtlCol="0" anchor="t" anchorCtr="0">
            <a:spAutoFit/>
          </a:bodyPr>
          <a:lstStyle/>
          <a:p>
            <a:r>
              <a:rPr lang="en-US" dirty="0"/>
              <a:t>Click to edit Master title style</a:t>
            </a:r>
          </a:p>
        </p:txBody>
      </p:sp>
      <p:sp>
        <p:nvSpPr>
          <p:cNvPr id="3" name="Text Placeholder 2"/>
          <p:cNvSpPr>
            <a:spLocks noGrp="1"/>
          </p:cNvSpPr>
          <p:nvPr>
            <p:ph type="body" idx="1"/>
          </p:nvPr>
        </p:nvSpPr>
        <p:spPr>
          <a:xfrm>
            <a:off x="457197" y="1554163"/>
            <a:ext cx="8220456" cy="425196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457197" y="586726"/>
            <a:ext cx="8228664" cy="0"/>
          </a:xfrm>
          <a:prstGeom prst="line">
            <a:avLst/>
          </a:prstGeom>
          <a:ln w="12700">
            <a:solidFill>
              <a:srgbClr val="868686"/>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196" y="6519672"/>
            <a:ext cx="8229600" cy="0"/>
          </a:xfrm>
          <a:prstGeom prst="line">
            <a:avLst/>
          </a:prstGeom>
          <a:ln w="12700">
            <a:solidFill>
              <a:srgbClr val="868686"/>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57994" y="-430530"/>
            <a:ext cx="0" cy="25783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682988" y="-430530"/>
            <a:ext cx="0" cy="25783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457994" y="7066280"/>
            <a:ext cx="8224994" cy="369332"/>
            <a:chOff x="457994" y="7066280"/>
            <a:chExt cx="8224994" cy="914400"/>
          </a:xfrm>
        </p:grpSpPr>
        <p:cxnSp>
          <p:nvCxnSpPr>
            <p:cNvPr id="13" name="Straight Connector 12"/>
            <p:cNvCxnSpPr/>
            <p:nvPr userDrawn="1"/>
          </p:nvCxnSpPr>
          <p:spPr>
            <a:xfrm>
              <a:off x="457994" y="7066280"/>
              <a:ext cx="0" cy="9144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8682988" y="7066280"/>
              <a:ext cx="0" cy="9144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491695" y="-452043"/>
            <a:ext cx="939681" cy="277485"/>
          </a:xfrm>
          <a:prstGeom prst="rect">
            <a:avLst/>
          </a:prstGeom>
          <a:noFill/>
        </p:spPr>
        <p:txBody>
          <a:bodyPr wrap="none" rtlCol="0">
            <a:spAutoFit/>
          </a:bodyPr>
          <a:lstStyle/>
          <a:p>
            <a:pPr algn="r"/>
            <a:r>
              <a:rPr lang="en-US" sz="900" b="1" baseline="0" dirty="0">
                <a:solidFill>
                  <a:srgbClr val="A2A2A2"/>
                </a:solidFill>
              </a:rPr>
              <a:t>No content left</a:t>
            </a:r>
            <a:br>
              <a:rPr lang="en-US" sz="900" b="1" baseline="0" dirty="0">
                <a:solidFill>
                  <a:srgbClr val="A2A2A2"/>
                </a:solidFill>
              </a:rPr>
            </a:br>
            <a:r>
              <a:rPr lang="en-US" sz="900" b="1" baseline="0" dirty="0">
                <a:solidFill>
                  <a:srgbClr val="A2A2A2"/>
                </a:solidFill>
              </a:rPr>
              <a:t>of this line</a:t>
            </a:r>
          </a:p>
        </p:txBody>
      </p:sp>
      <p:sp>
        <p:nvSpPr>
          <p:cNvPr id="20" name="TextBox 19"/>
          <p:cNvSpPr txBox="1"/>
          <p:nvPr/>
        </p:nvSpPr>
        <p:spPr>
          <a:xfrm>
            <a:off x="-491695" y="7066280"/>
            <a:ext cx="939681" cy="369332"/>
          </a:xfrm>
          <a:prstGeom prst="rect">
            <a:avLst/>
          </a:prstGeom>
          <a:noFill/>
        </p:spPr>
        <p:txBody>
          <a:bodyPr wrap="none" rtlCol="0">
            <a:spAutoFit/>
          </a:bodyPr>
          <a:lstStyle/>
          <a:p>
            <a:pPr algn="r"/>
            <a:r>
              <a:rPr lang="en-US" sz="900" b="1" baseline="0" dirty="0">
                <a:solidFill>
                  <a:srgbClr val="A2A2A2"/>
                </a:solidFill>
              </a:rPr>
              <a:t>No content left</a:t>
            </a:r>
            <a:br>
              <a:rPr lang="en-US" sz="900" b="1" baseline="0" dirty="0">
                <a:solidFill>
                  <a:srgbClr val="A2A2A2"/>
                </a:solidFill>
              </a:rPr>
            </a:br>
            <a:r>
              <a:rPr lang="en-US" sz="900" b="1" baseline="0" dirty="0">
                <a:solidFill>
                  <a:srgbClr val="A2A2A2"/>
                </a:solidFill>
              </a:rPr>
              <a:t>of this line</a:t>
            </a:r>
          </a:p>
        </p:txBody>
      </p:sp>
      <p:sp>
        <p:nvSpPr>
          <p:cNvPr id="21" name="TextBox 20"/>
          <p:cNvSpPr txBox="1"/>
          <p:nvPr/>
        </p:nvSpPr>
        <p:spPr>
          <a:xfrm>
            <a:off x="8693150" y="-452043"/>
            <a:ext cx="1010213" cy="277485"/>
          </a:xfrm>
          <a:prstGeom prst="rect">
            <a:avLst/>
          </a:prstGeom>
          <a:noFill/>
        </p:spPr>
        <p:txBody>
          <a:bodyPr wrap="none" rtlCol="0">
            <a:spAutoFit/>
          </a:bodyPr>
          <a:lstStyle/>
          <a:p>
            <a:pPr algn="l"/>
            <a:r>
              <a:rPr lang="en-US" sz="900" b="1" baseline="0" dirty="0">
                <a:solidFill>
                  <a:srgbClr val="A2A2A2"/>
                </a:solidFill>
              </a:rPr>
              <a:t>No content right</a:t>
            </a:r>
            <a:br>
              <a:rPr lang="en-US" sz="900" b="1" baseline="0" dirty="0">
                <a:solidFill>
                  <a:srgbClr val="A2A2A2"/>
                </a:solidFill>
              </a:rPr>
            </a:br>
            <a:r>
              <a:rPr lang="en-US" sz="900" b="1" baseline="0" dirty="0">
                <a:solidFill>
                  <a:srgbClr val="A2A2A2"/>
                </a:solidFill>
              </a:rPr>
              <a:t>of this line</a:t>
            </a:r>
          </a:p>
        </p:txBody>
      </p:sp>
      <p:sp>
        <p:nvSpPr>
          <p:cNvPr id="22" name="TextBox 21"/>
          <p:cNvSpPr txBox="1"/>
          <p:nvPr/>
        </p:nvSpPr>
        <p:spPr>
          <a:xfrm>
            <a:off x="8693150" y="7066280"/>
            <a:ext cx="1010213" cy="369332"/>
          </a:xfrm>
          <a:prstGeom prst="rect">
            <a:avLst/>
          </a:prstGeom>
          <a:noFill/>
        </p:spPr>
        <p:txBody>
          <a:bodyPr wrap="none" rtlCol="0">
            <a:spAutoFit/>
          </a:bodyPr>
          <a:lstStyle/>
          <a:p>
            <a:pPr algn="l"/>
            <a:r>
              <a:rPr lang="en-US" sz="900" b="1" baseline="0" dirty="0">
                <a:solidFill>
                  <a:srgbClr val="A2A2A2"/>
                </a:solidFill>
              </a:rPr>
              <a:t>No content right</a:t>
            </a:r>
            <a:br>
              <a:rPr lang="en-US" sz="900" b="1" baseline="0" dirty="0">
                <a:solidFill>
                  <a:srgbClr val="A2A2A2"/>
                </a:solidFill>
              </a:rPr>
            </a:br>
            <a:r>
              <a:rPr lang="en-US" sz="900" b="1" baseline="0" dirty="0">
                <a:solidFill>
                  <a:srgbClr val="A2A2A2"/>
                </a:solidFill>
              </a:rPr>
              <a:t>of this line</a:t>
            </a:r>
          </a:p>
        </p:txBody>
      </p:sp>
      <p:grpSp>
        <p:nvGrpSpPr>
          <p:cNvPr id="33" name="Group 32"/>
          <p:cNvGrpSpPr/>
          <p:nvPr/>
        </p:nvGrpSpPr>
        <p:grpSpPr>
          <a:xfrm>
            <a:off x="-914399" y="1554480"/>
            <a:ext cx="743133" cy="340739"/>
            <a:chOff x="-914399" y="1554480"/>
            <a:chExt cx="743133" cy="340739"/>
          </a:xfrm>
        </p:grpSpPr>
        <p:sp>
          <p:nvSpPr>
            <p:cNvPr id="23" name="TextBox 22"/>
            <p:cNvSpPr txBox="1"/>
            <p:nvPr userDrawn="1"/>
          </p:nvSpPr>
          <p:spPr>
            <a:xfrm>
              <a:off x="-914399" y="1645920"/>
              <a:ext cx="742190" cy="249299"/>
            </a:xfrm>
            <a:prstGeom prst="rect">
              <a:avLst/>
            </a:prstGeom>
            <a:noFill/>
          </p:spPr>
          <p:txBody>
            <a:bodyPr wrap="none" lIns="0" tIns="0" rIns="0" bIns="0" rtlCol="0" anchor="b" anchorCtr="0">
              <a:spAutoFit/>
            </a:bodyPr>
            <a:lstStyle>
              <a:defPPr>
                <a:defRPr lang="en-US"/>
              </a:defPPr>
              <a:lvl1pPr>
                <a:defRPr sz="900" b="1" baseline="0">
                  <a:solidFill>
                    <a:srgbClr val="A2A2A2"/>
                  </a:solidFill>
                </a:defRPr>
              </a:lvl1pPr>
            </a:lstStyle>
            <a:p>
              <a:pPr lvl="0" algn="r">
                <a:lnSpc>
                  <a:spcPct val="90000"/>
                </a:lnSpc>
              </a:pPr>
              <a:r>
                <a:rPr lang="en-US" dirty="0"/>
                <a:t>Place content</a:t>
              </a:r>
              <a:br>
                <a:rPr lang="en-US" dirty="0"/>
              </a:br>
              <a:r>
                <a:rPr lang="en-US" dirty="0"/>
                <a:t>below  this line</a:t>
              </a:r>
            </a:p>
          </p:txBody>
        </p:sp>
        <p:cxnSp>
          <p:nvCxnSpPr>
            <p:cNvPr id="16" name="Straight Connector 15"/>
            <p:cNvCxnSpPr/>
            <p:nvPr userDrawn="1"/>
          </p:nvCxnSpPr>
          <p:spPr>
            <a:xfrm>
              <a:off x="-913456" y="1554480"/>
              <a:ext cx="74219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9372600" y="1554163"/>
            <a:ext cx="742191" cy="368756"/>
            <a:chOff x="9372600" y="1554163"/>
            <a:chExt cx="742191" cy="368756"/>
          </a:xfrm>
        </p:grpSpPr>
        <p:cxnSp>
          <p:nvCxnSpPr>
            <p:cNvPr id="18" name="Straight Connector 17"/>
            <p:cNvCxnSpPr/>
            <p:nvPr userDrawn="1"/>
          </p:nvCxnSpPr>
          <p:spPr>
            <a:xfrm>
              <a:off x="9372600" y="1554163"/>
              <a:ext cx="74219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userDrawn="1"/>
          </p:nvSpPr>
          <p:spPr>
            <a:xfrm>
              <a:off x="9372600" y="1645920"/>
              <a:ext cx="742191" cy="276999"/>
            </a:xfrm>
            <a:prstGeom prst="rect">
              <a:avLst/>
            </a:prstGeom>
            <a:noFill/>
          </p:spPr>
          <p:txBody>
            <a:bodyPr wrap="none" lIns="0" tIns="0" rIns="0" bIns="0" rtlCol="0">
              <a:spAutoFit/>
            </a:bodyPr>
            <a:lstStyle/>
            <a:p>
              <a:pPr algn="l"/>
              <a:r>
                <a:rPr lang="en-US" sz="900" b="1" baseline="0" dirty="0">
                  <a:solidFill>
                    <a:srgbClr val="A2A2A2"/>
                  </a:solidFill>
                </a:rPr>
                <a:t>Place content</a:t>
              </a:r>
              <a:br>
                <a:rPr lang="en-US" sz="900" b="1" baseline="0" dirty="0">
                  <a:solidFill>
                    <a:srgbClr val="A2A2A2"/>
                  </a:solidFill>
                </a:rPr>
              </a:br>
              <a:r>
                <a:rPr lang="en-US" sz="900" b="1" baseline="0" dirty="0">
                  <a:solidFill>
                    <a:srgbClr val="A2A2A2"/>
                  </a:solidFill>
                </a:rPr>
                <a:t>below this line</a:t>
              </a:r>
            </a:p>
          </p:txBody>
        </p:sp>
      </p:grpSp>
      <p:cxnSp>
        <p:nvCxnSpPr>
          <p:cNvPr id="26" name="Straight Connector 25"/>
          <p:cNvCxnSpPr/>
          <p:nvPr/>
        </p:nvCxnSpPr>
        <p:spPr>
          <a:xfrm>
            <a:off x="3013870"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9025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38626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75202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847331"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534150"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6126163"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6899433"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329025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3013870"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6897052"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260572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238692"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38692" y="-336588"/>
            <a:ext cx="367983" cy="184666"/>
          </a:xfrm>
          <a:prstGeom prst="rect">
            <a:avLst/>
          </a:prstGeom>
          <a:noFill/>
        </p:spPr>
        <p:txBody>
          <a:bodyPr wrap="square" lIns="0" tIns="0" rIns="0" bIns="0" rtlCol="0">
            <a:spAutoFit/>
          </a:bodyPr>
          <a:lstStyle/>
          <a:p>
            <a:endParaRPr/>
          </a:p>
        </p:txBody>
      </p:sp>
      <p:sp>
        <p:nvSpPr>
          <p:cNvPr id="62" name="TextBox 61"/>
          <p:cNvSpPr txBox="1"/>
          <p:nvPr/>
        </p:nvSpPr>
        <p:spPr>
          <a:xfrm>
            <a:off x="4397058" y="-336588"/>
            <a:ext cx="367983" cy="184666"/>
          </a:xfrm>
          <a:prstGeom prst="rect">
            <a:avLst/>
          </a:prstGeom>
          <a:noFill/>
        </p:spPr>
        <p:txBody>
          <a:bodyPr wrap="square" lIns="0" tIns="0" rIns="0" bIns="0" rtlCol="0">
            <a:spAutoFit/>
          </a:bodyPr>
          <a:lstStyle/>
          <a:p>
            <a:endParaRPr/>
          </a:p>
        </p:txBody>
      </p:sp>
      <p:sp>
        <p:nvSpPr>
          <p:cNvPr id="63" name="TextBox 62"/>
          <p:cNvSpPr txBox="1"/>
          <p:nvPr/>
        </p:nvSpPr>
        <p:spPr>
          <a:xfrm>
            <a:off x="6537325" y="-336588"/>
            <a:ext cx="366713" cy="184666"/>
          </a:xfrm>
          <a:prstGeom prst="rect">
            <a:avLst/>
          </a:prstGeom>
          <a:noFill/>
        </p:spPr>
        <p:txBody>
          <a:bodyPr wrap="square" lIns="0" tIns="0" rIns="0" bIns="0" rtlCol="0">
            <a:spAutoFit/>
          </a:bodyPr>
          <a:lstStyle/>
          <a:p>
            <a:endParaRPr/>
          </a:p>
        </p:txBody>
      </p:sp>
      <p:sp>
        <p:nvSpPr>
          <p:cNvPr id="64" name="TextBox 63"/>
          <p:cNvSpPr txBox="1"/>
          <p:nvPr/>
        </p:nvSpPr>
        <p:spPr>
          <a:xfrm>
            <a:off x="5851526" y="-336588"/>
            <a:ext cx="274638" cy="184666"/>
          </a:xfrm>
          <a:prstGeom prst="rect">
            <a:avLst/>
          </a:prstGeom>
          <a:noFill/>
        </p:spPr>
        <p:txBody>
          <a:bodyPr wrap="square" lIns="0" tIns="0" rIns="0" bIns="0" rtlCol="0">
            <a:spAutoFit/>
          </a:bodyPr>
          <a:lstStyle/>
          <a:p>
            <a:endParaRPr/>
          </a:p>
        </p:txBody>
      </p:sp>
      <p:sp>
        <p:nvSpPr>
          <p:cNvPr id="65" name="TextBox 64"/>
          <p:cNvSpPr txBox="1"/>
          <p:nvPr/>
        </p:nvSpPr>
        <p:spPr>
          <a:xfrm>
            <a:off x="3017838" y="-336588"/>
            <a:ext cx="272416" cy="184666"/>
          </a:xfrm>
          <a:prstGeom prst="rect">
            <a:avLst/>
          </a:prstGeom>
          <a:noFill/>
        </p:spPr>
        <p:txBody>
          <a:bodyPr wrap="square" lIns="0" tIns="0" rIns="0" bIns="0" rtlCol="0">
            <a:spAutoFit/>
          </a:bodyPr>
          <a:lstStyle/>
          <a:p>
            <a:endParaRPr/>
          </a:p>
        </p:txBody>
      </p:sp>
      <p:sp>
        <p:nvSpPr>
          <p:cNvPr id="39" name="TextBox 38"/>
          <p:cNvSpPr txBox="1"/>
          <p:nvPr/>
        </p:nvSpPr>
        <p:spPr>
          <a:xfrm>
            <a:off x="8566918" y="6599581"/>
            <a:ext cx="125034" cy="123111"/>
          </a:xfrm>
          <a:prstGeom prst="rect">
            <a:avLst/>
          </a:prstGeom>
          <a:noFill/>
        </p:spPr>
        <p:txBody>
          <a:bodyPr wrap="none" lIns="0" tIns="0" rIns="0" bIns="0" rtlCol="0">
            <a:spAutoFit/>
          </a:bodyPr>
          <a:lstStyle/>
          <a:p>
            <a:pPr algn="r"/>
            <a:fld id="{E6667446-6A31-49F1-98F7-C685150C1F9A}" type="slidenum">
              <a:rPr lang="en-US" sz="800" smtClean="0">
                <a:solidFill>
                  <a:srgbClr val="868686"/>
                </a:solidFill>
                <a:latin typeface="+mj-lt"/>
              </a:rPr>
              <a:pPr algn="r"/>
              <a:t>‹#›</a:t>
            </a:fld>
            <a:endParaRPr lang="en-US" sz="800" dirty="0">
              <a:solidFill>
                <a:srgbClr val="868686"/>
              </a:solidFill>
              <a:latin typeface="+mj-lt"/>
            </a:endParaRPr>
          </a:p>
        </p:txBody>
      </p:sp>
      <p:cxnSp>
        <p:nvCxnSpPr>
          <p:cNvPr id="42" name="Straight Connector 41"/>
          <p:cNvCxnSpPr/>
          <p:nvPr/>
        </p:nvCxnSpPr>
        <p:spPr>
          <a:xfrm>
            <a:off x="-913456" y="6491922"/>
            <a:ext cx="74219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182101" y="6195631"/>
            <a:ext cx="1009892" cy="249299"/>
          </a:xfrm>
          <a:prstGeom prst="rect">
            <a:avLst/>
          </a:prstGeom>
          <a:noFill/>
        </p:spPr>
        <p:txBody>
          <a:bodyPr wrap="none" lIns="0" tIns="0" rIns="0" bIns="0" rtlCol="0" anchor="b" anchorCtr="0">
            <a:spAutoFit/>
          </a:bodyPr>
          <a:lstStyle>
            <a:defPPr>
              <a:defRPr lang="en-US"/>
            </a:defPPr>
            <a:lvl1pPr>
              <a:defRPr sz="900" b="1" baseline="0">
                <a:solidFill>
                  <a:srgbClr val="A2A2A2"/>
                </a:solidFill>
              </a:defRPr>
            </a:lvl1pPr>
          </a:lstStyle>
          <a:p>
            <a:pPr lvl="0" algn="r">
              <a:lnSpc>
                <a:spcPct val="90000"/>
              </a:lnSpc>
            </a:pPr>
            <a:r>
              <a:rPr lang="en-US" dirty="0"/>
              <a:t>Source and</a:t>
            </a:r>
            <a:br>
              <a:rPr lang="en-US" dirty="0"/>
            </a:br>
            <a:r>
              <a:rPr lang="en-US" dirty="0"/>
              <a:t>Footnotes Guideline</a:t>
            </a:r>
          </a:p>
        </p:txBody>
      </p:sp>
      <p:grpSp>
        <p:nvGrpSpPr>
          <p:cNvPr id="32" name="Group 31"/>
          <p:cNvGrpSpPr/>
          <p:nvPr/>
        </p:nvGrpSpPr>
        <p:grpSpPr>
          <a:xfrm>
            <a:off x="457200" y="-577228"/>
            <a:ext cx="8231188" cy="213360"/>
            <a:chOff x="457200" y="-701040"/>
            <a:chExt cx="8231188" cy="213360"/>
          </a:xfrm>
          <a:solidFill>
            <a:srgbClr val="A9A9A9"/>
          </a:solidFill>
        </p:grpSpPr>
        <p:grpSp>
          <p:nvGrpSpPr>
            <p:cNvPr id="17" name="Group 16"/>
            <p:cNvGrpSpPr/>
            <p:nvPr userDrawn="1"/>
          </p:nvGrpSpPr>
          <p:grpSpPr>
            <a:xfrm>
              <a:off x="457200" y="-701040"/>
              <a:ext cx="8231188" cy="45720"/>
              <a:chOff x="457200" y="-1303020"/>
              <a:chExt cx="8231188" cy="45720"/>
            </a:xfrm>
            <a:grpFill/>
          </p:grpSpPr>
          <p:sp>
            <p:nvSpPr>
              <p:cNvPr id="4" name="Rectangle 3"/>
              <p:cNvSpPr/>
              <p:nvPr userDrawn="1"/>
            </p:nvSpPr>
            <p:spPr>
              <a:xfrm>
                <a:off x="457200"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userDrawn="1"/>
            </p:nvSpPr>
            <p:spPr>
              <a:xfrm>
                <a:off x="2606675"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4756150"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userDrawn="1"/>
            </p:nvSpPr>
            <p:spPr>
              <a:xfrm>
                <a:off x="6905625"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userDrawn="1"/>
          </p:nvGrpSpPr>
          <p:grpSpPr>
            <a:xfrm>
              <a:off x="457200" y="-533400"/>
              <a:ext cx="8227060" cy="45720"/>
              <a:chOff x="457200" y="-533400"/>
              <a:chExt cx="8227060" cy="45720"/>
            </a:xfrm>
            <a:grpFill/>
          </p:grpSpPr>
          <p:sp>
            <p:nvSpPr>
              <p:cNvPr id="49" name="Rectangle 48"/>
              <p:cNvSpPr/>
              <p:nvPr userDrawn="1"/>
            </p:nvSpPr>
            <p:spPr>
              <a:xfrm>
                <a:off x="457200" y="-533400"/>
                <a:ext cx="39322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userDrawn="1"/>
            </p:nvSpPr>
            <p:spPr>
              <a:xfrm>
                <a:off x="4752022" y="-533400"/>
                <a:ext cx="39322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userDrawn="1"/>
          </p:nvGrpSpPr>
          <p:grpSpPr>
            <a:xfrm>
              <a:off x="457200" y="-617220"/>
              <a:ext cx="8229600" cy="45720"/>
              <a:chOff x="457200" y="-594360"/>
              <a:chExt cx="8229600" cy="45720"/>
            </a:xfrm>
            <a:grpFill/>
          </p:grpSpPr>
          <p:sp>
            <p:nvSpPr>
              <p:cNvPr id="51" name="Rectangle 50"/>
              <p:cNvSpPr/>
              <p:nvPr userDrawn="1"/>
            </p:nvSpPr>
            <p:spPr>
              <a:xfrm>
                <a:off x="457200" y="-594360"/>
                <a:ext cx="25606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p:cNvSpPr/>
              <p:nvPr userDrawn="1"/>
            </p:nvSpPr>
            <p:spPr>
              <a:xfrm>
                <a:off x="3286124" y="-594360"/>
                <a:ext cx="25606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userDrawn="1"/>
            </p:nvSpPr>
            <p:spPr>
              <a:xfrm>
                <a:off x="6126162" y="-594360"/>
                <a:ext cx="25606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59" name="Straight Connector 58"/>
          <p:cNvCxnSpPr/>
          <p:nvPr/>
        </p:nvCxnSpPr>
        <p:spPr>
          <a:xfrm>
            <a:off x="-502920" y="1371600"/>
            <a:ext cx="33165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2920" y="1096963"/>
            <a:ext cx="33165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267200" y="227112"/>
            <a:ext cx="4425950" cy="138499"/>
          </a:xfrm>
          <a:prstGeom prst="rect">
            <a:avLst/>
          </a:prstGeom>
          <a:noFill/>
        </p:spPr>
        <p:txBody>
          <a:bodyPr wrap="square" lIns="0" tIns="0" rIns="0" bIns="0" rtlCol="0">
            <a:spAutoFit/>
          </a:bodyPr>
          <a:lstStyle/>
          <a:p>
            <a:pPr algn="r"/>
            <a:r>
              <a:rPr lang="en-US" sz="900" kern="1200" dirty="0">
                <a:solidFill>
                  <a:schemeClr val="tx1"/>
                </a:solidFill>
                <a:effectLst/>
                <a:latin typeface="+mn-lt"/>
                <a:ea typeface="+mn-ea"/>
                <a:cs typeface="+mn-cs"/>
              </a:rPr>
              <a:t>FOIA Confidential Treatment Requested Pursuant to 17 C.F.R. 145.9</a:t>
            </a:r>
            <a:endParaRPr lang="en-US" sz="900" dirty="0"/>
          </a:p>
        </p:txBody>
      </p:sp>
      <p:sp>
        <p:nvSpPr>
          <p:cNvPr id="6" name="Rectangle 5"/>
          <p:cNvSpPr/>
          <p:nvPr/>
        </p:nvSpPr>
        <p:spPr>
          <a:xfrm>
            <a:off x="5074920" y="137160"/>
            <a:ext cx="3703320" cy="3162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112644"/>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Lst>
  <p:hf hdr="0" ftr="0" dt="0"/>
  <p:txStyles>
    <p:titleStyle>
      <a:lvl1pPr algn="l" defTabSz="914400" rtl="0" eaLnBrk="1" latinLnBrk="0" hangingPunct="1">
        <a:lnSpc>
          <a:spcPct val="100000"/>
        </a:lnSpc>
        <a:spcBef>
          <a:spcPts val="0"/>
        </a:spcBef>
        <a:spcAft>
          <a:spcPts val="0"/>
        </a:spcAft>
        <a:buNone/>
        <a:defRPr sz="2000" b="1" kern="1200" spc="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b="0" kern="1200" baseline="0">
          <a:solidFill>
            <a:schemeClr val="tx1"/>
          </a:solidFill>
          <a:latin typeface="+mn-lt"/>
          <a:ea typeface="+mn-ea"/>
          <a:cs typeface="+mn-cs"/>
        </a:defRPr>
      </a:lvl1pPr>
      <a:lvl2pPr marL="228600" indent="-228600" algn="l" defTabSz="914400" rtl="0" eaLnBrk="1" latinLnBrk="0" hangingPunct="1">
        <a:lnSpc>
          <a:spcPct val="100000"/>
        </a:lnSpc>
        <a:spcBef>
          <a:spcPts val="0"/>
        </a:spcBef>
        <a:spcAft>
          <a:spcPts val="0"/>
        </a:spcAft>
        <a:buClr>
          <a:schemeClr val="accent2"/>
        </a:buClr>
        <a:buFont typeface="Wingdings" panose="05000000000000000000" pitchFamily="2" charset="2"/>
        <a:buChar char="Ø"/>
        <a:defRPr sz="1400" kern="1200" baseline="0">
          <a:solidFill>
            <a:schemeClr val="tx1"/>
          </a:solidFill>
          <a:latin typeface="+mn-lt"/>
          <a:ea typeface="+mn-ea"/>
          <a:cs typeface="+mn-cs"/>
        </a:defRPr>
      </a:lvl2pPr>
      <a:lvl3pPr marL="457200" indent="-22860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681038" indent="-23495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915988" indent="-225425"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100" kern="1200">
          <a:solidFill>
            <a:schemeClr val="tx1"/>
          </a:solidFill>
          <a:latin typeface="+mn-lt"/>
          <a:ea typeface="+mn-ea"/>
          <a:cs typeface="+mn-cs"/>
        </a:defRPr>
      </a:lvl6pPr>
      <a:lvl7pPr marL="2743200" algn="l" defTabSz="914400" rtl="0" eaLnBrk="1" latinLnBrk="0" hangingPunct="1">
        <a:defRPr sz="1100" kern="1200">
          <a:solidFill>
            <a:schemeClr val="tx1"/>
          </a:solidFill>
          <a:latin typeface="+mn-lt"/>
          <a:ea typeface="+mn-ea"/>
          <a:cs typeface="+mn-cs"/>
        </a:defRPr>
      </a:lvl7pPr>
      <a:lvl8pPr marL="3200400" algn="l" defTabSz="914400" rtl="0" eaLnBrk="1" latinLnBrk="0" hangingPunct="1">
        <a:defRPr sz="1100" kern="1200">
          <a:solidFill>
            <a:schemeClr val="tx1"/>
          </a:solidFill>
          <a:latin typeface="+mn-lt"/>
          <a:ea typeface="+mn-ea"/>
          <a:cs typeface="+mn-cs"/>
        </a:defRPr>
      </a:lvl8pPr>
      <a:lvl9pPr marL="3657600" algn="l" defTabSz="914400" rtl="0" eaLnBrk="1" latinLnBrk="0" hangingPunct="1">
        <a:defRPr sz="1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www.gmfinancial.com/Docs/About-Us/understanding-securitizations.pdf" TargetMode="External"/><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www.gmfinancial.com/Docs/About-Us/understanding-securitizations.pdf" TargetMode="External"/><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tags" Target="../tags/tag5.xml"/><Relationship Id="rId7" Type="http://schemas.openxmlformats.org/officeDocument/2006/relationships/oleObject" Target="../embeddings/oleObject4.bin"/><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13.emf"/><Relationship Id="rId5" Type="http://schemas.openxmlformats.org/officeDocument/2006/relationships/oleObject" Target="../embeddings/oleObject3.bin"/><Relationship Id="rId4"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tags" Target="../tags/tag7.xml"/><Relationship Id="rId7" Type="http://schemas.openxmlformats.org/officeDocument/2006/relationships/oleObject" Target="../embeddings/oleObject6.bin"/><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5.emf"/><Relationship Id="rId5" Type="http://schemas.openxmlformats.org/officeDocument/2006/relationships/oleObject" Target="../embeddings/oleObject5.bin"/><Relationship Id="rId4"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xml"/><Relationship Id="rId1" Type="http://schemas.openxmlformats.org/officeDocument/2006/relationships/tags" Target="../tags/tag8.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research.stlouisfed.org/publications/economic-synopses/2022/12/16/where-do-you-keep-your-liquid-wealthbank-deposits-or-t-bills" TargetMode="External"/><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fedguy.com/hidden-to-market/" TargetMode="External"/><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5.xml"/><Relationship Id="rId4" Type="http://schemas.openxmlformats.org/officeDocument/2006/relationships/hyperlink" Target="https://www.sifma.org/resources/archive/research/statistics/" TargetMode="Externa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image" Target="../media/image180.png"/><Relationship Id="rId4" Type="http://schemas.openxmlformats.org/officeDocument/2006/relationships/image" Target="../media/image26.emf"/></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35.emf"/><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43.emf"/><Relationship Id="rId4"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slideLayout" Target="../slideLayouts/slideLayout5.xml"/><Relationship Id="rId1" Type="http://schemas.openxmlformats.org/officeDocument/2006/relationships/tags" Target="../tags/tag13.xml"/><Relationship Id="rId4" Type="http://schemas.openxmlformats.org/officeDocument/2006/relationships/image" Target="../media/image4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jpeg"/><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hyperlink" Target="http://nyti.ms/1nK8Xhk"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2.xml"/><Relationship Id="rId7" Type="http://schemas.openxmlformats.org/officeDocument/2006/relationships/image" Target="../media/image6.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Layout" Target="../slideLayouts/slideLayout5.xml"/><Relationship Id="rId4" Type="http://schemas.openxmlformats.org/officeDocument/2006/relationships/tags" Target="../tags/tag3.xml"/><Relationship Id="rId9" Type="http://schemas.openxmlformats.org/officeDocument/2006/relationships/image" Target="../media/image7.emf"/></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portNameTxtBox"/>
          <p:cNvSpPr>
            <a:spLocks noGrp="1"/>
          </p:cNvSpPr>
          <p:nvPr>
            <p:ph type="body" sz="quarter" idx="11"/>
          </p:nvPr>
        </p:nvSpPr>
        <p:spPr>
          <a:xfrm>
            <a:off x="457200" y="2880360"/>
            <a:ext cx="8138160" cy="1133856"/>
          </a:xfrm>
        </p:spPr>
        <p:txBody>
          <a:bodyPr/>
          <a:lstStyle/>
          <a:p>
            <a:r>
              <a:rPr lang="en-US" sz="2400" dirty="0"/>
              <a:t>Courant Math 2799.001 </a:t>
            </a:r>
          </a:p>
          <a:p>
            <a:r>
              <a:rPr lang="en-US" sz="2400" dirty="0"/>
              <a:t>Modeling &amp; Risk </a:t>
            </a:r>
            <a:r>
              <a:rPr lang="en-US" sz="2400" dirty="0" err="1"/>
              <a:t>Mgt</a:t>
            </a:r>
            <a:r>
              <a:rPr lang="en-US" sz="2400" dirty="0"/>
              <a:t> of Bonds &amp; Securitized Products</a:t>
            </a:r>
          </a:p>
        </p:txBody>
      </p:sp>
      <p:sp>
        <p:nvSpPr>
          <p:cNvPr id="7" name="FntPageTxtBox"/>
          <p:cNvSpPr>
            <a:spLocks noGrp="1"/>
          </p:cNvSpPr>
          <p:nvPr>
            <p:ph type="body" sz="quarter" idx="13"/>
          </p:nvPr>
        </p:nvSpPr>
        <p:spPr>
          <a:xfrm>
            <a:off x="457200" y="4096512"/>
            <a:ext cx="8138160" cy="2304288"/>
          </a:xfrm>
        </p:spPr>
        <p:txBody>
          <a:bodyPr/>
          <a:lstStyle/>
          <a:p>
            <a:pPr>
              <a:lnSpc>
                <a:spcPct val="110000"/>
              </a:lnSpc>
            </a:pPr>
            <a:r>
              <a:rPr lang="en-US" dirty="0">
                <a:solidFill>
                  <a:srgbClr val="00B0F0"/>
                </a:solidFill>
              </a:rPr>
              <a:t>Lecture 7: ABS: CC, Autos, SL | Subprime ABS, CDOs | Gaussian Copula | MPL</a:t>
            </a:r>
          </a:p>
          <a:p>
            <a:pPr>
              <a:lnSpc>
                <a:spcPct val="110000"/>
              </a:lnSpc>
            </a:pPr>
            <a:endParaRPr lang="en-US" dirty="0">
              <a:solidFill>
                <a:srgbClr val="B4425D"/>
              </a:solidFill>
            </a:endParaRPr>
          </a:p>
          <a:p>
            <a:pPr>
              <a:lnSpc>
                <a:spcPct val="110000"/>
              </a:lnSpc>
            </a:pPr>
            <a:r>
              <a:rPr lang="en-US" dirty="0">
                <a:solidFill>
                  <a:srgbClr val="B4425D"/>
                </a:solidFill>
              </a:rPr>
              <a:t>May 6, 2024</a:t>
            </a:r>
          </a:p>
          <a:p>
            <a:pPr>
              <a:lnSpc>
                <a:spcPct val="110000"/>
              </a:lnSpc>
            </a:pPr>
            <a:r>
              <a:rPr lang="en-US" sz="1400" b="0" dirty="0"/>
              <a:t>Prof: Rodney Sunada-Wong rsw8@nyu.edu </a:t>
            </a:r>
          </a:p>
          <a:p>
            <a:pPr>
              <a:lnSpc>
                <a:spcPct val="110000"/>
              </a:lnSpc>
            </a:pPr>
            <a:r>
              <a:rPr lang="en-US" sz="1400" b="0" dirty="0"/>
              <a:t>TA: </a:t>
            </a:r>
            <a:r>
              <a:rPr lang="en-US" sz="1400" dirty="0"/>
              <a:t>Edison Lee el2700@nyu.edu </a:t>
            </a:r>
            <a:endParaRPr lang="en-US" sz="1400" b="0" dirty="0"/>
          </a:p>
          <a:p>
            <a:pPr>
              <a:lnSpc>
                <a:spcPct val="110000"/>
              </a:lnSpc>
            </a:pPr>
            <a:endParaRPr lang="en-US" sz="1400" b="0" dirty="0"/>
          </a:p>
          <a:p>
            <a:pPr>
              <a:lnSpc>
                <a:spcPct val="110000"/>
              </a:lnSpc>
            </a:pPr>
            <a:endParaRPr lang="en-US" sz="1400" b="0" dirty="0"/>
          </a:p>
          <a:p>
            <a:pPr>
              <a:lnSpc>
                <a:spcPct val="110000"/>
              </a:lnSpc>
            </a:pPr>
            <a:endParaRPr lang="en-US" b="0" dirty="0">
              <a:solidFill>
                <a:schemeClr val="tx1"/>
              </a:solidFill>
            </a:endParaRPr>
          </a:p>
        </p:txBody>
      </p:sp>
    </p:spTree>
    <p:extLst>
      <p:ext uri="{BB962C8B-B14F-4D97-AF65-F5344CB8AC3E}">
        <p14:creationId xmlns:p14="http://schemas.microsoft.com/office/powerpoint/2010/main" val="2799344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 Card ABS performance metrics (cont’d)</a:t>
            </a:r>
          </a:p>
        </p:txBody>
      </p:sp>
      <p:sp>
        <p:nvSpPr>
          <p:cNvPr id="3" name="Content Placeholder 2"/>
          <p:cNvSpPr>
            <a:spLocks noGrp="1"/>
          </p:cNvSpPr>
          <p:nvPr>
            <p:ph idx="1"/>
          </p:nvPr>
        </p:nvSpPr>
        <p:spPr/>
        <p:txBody>
          <a:bodyPr>
            <a:normAutofit/>
          </a:bodyPr>
          <a:lstStyle/>
          <a:p>
            <a:r>
              <a:rPr lang="en-US" dirty="0"/>
              <a:t>Other metrics:</a:t>
            </a:r>
          </a:p>
          <a:p>
            <a:endParaRPr lang="en-US" dirty="0"/>
          </a:p>
          <a:p>
            <a:pPr lvl="1"/>
            <a:r>
              <a:rPr lang="en-US" b="1" dirty="0"/>
              <a:t>Gross Portfolio Yield</a:t>
            </a:r>
            <a:r>
              <a:rPr lang="en-US" dirty="0"/>
              <a:t>: finance charges collected and fees as a proportion of the credit card debt outstanding</a:t>
            </a:r>
          </a:p>
          <a:p>
            <a:pPr lvl="1"/>
            <a:endParaRPr lang="en-US" b="1" dirty="0"/>
          </a:p>
          <a:p>
            <a:pPr lvl="1"/>
            <a:r>
              <a:rPr lang="en-US" b="1" dirty="0"/>
              <a:t>Charge-offs</a:t>
            </a:r>
            <a:r>
              <a:rPr lang="en-US" dirty="0"/>
              <a:t>: accounts charged off as uncollectable as a proportion of the credit card debt outstanding</a:t>
            </a:r>
          </a:p>
          <a:p>
            <a:pPr lvl="1"/>
            <a:endParaRPr lang="en-US" b="1" dirty="0"/>
          </a:p>
          <a:p>
            <a:pPr lvl="1"/>
            <a:r>
              <a:rPr lang="en-US" b="1" dirty="0"/>
              <a:t>Net portfolio Yield</a:t>
            </a:r>
            <a:r>
              <a:rPr lang="en-US" dirty="0"/>
              <a:t>: gross profit yield minus charge-offs as a proportion of the credit card debt outstanding</a:t>
            </a:r>
          </a:p>
          <a:p>
            <a:pPr lvl="1"/>
            <a:endParaRPr lang="en-US" b="1" dirty="0"/>
          </a:p>
          <a:p>
            <a:pPr lvl="1"/>
            <a:r>
              <a:rPr lang="en-US" b="1" dirty="0"/>
              <a:t>Delinquency Rate</a:t>
            </a:r>
            <a:r>
              <a:rPr lang="en-US" dirty="0"/>
              <a:t>: Proportion of receivables past due </a:t>
            </a:r>
          </a:p>
          <a:p>
            <a:pPr lvl="2"/>
            <a:r>
              <a:rPr lang="en-US" dirty="0"/>
              <a:t>30, 60, or 90 days</a:t>
            </a:r>
          </a:p>
        </p:txBody>
      </p:sp>
    </p:spTree>
    <p:extLst>
      <p:ext uri="{BB962C8B-B14F-4D97-AF65-F5344CB8AC3E}">
        <p14:creationId xmlns:p14="http://schemas.microsoft.com/office/powerpoint/2010/main" val="631653138"/>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Credit Cards</a:t>
            </a:r>
          </a:p>
        </p:txBody>
      </p:sp>
      <p:sp>
        <p:nvSpPr>
          <p:cNvPr id="3" name="Content Placeholder 2"/>
          <p:cNvSpPr>
            <a:spLocks noGrp="1"/>
          </p:cNvSpPr>
          <p:nvPr>
            <p:ph idx="1"/>
          </p:nvPr>
        </p:nvSpPr>
        <p:spPr>
          <a:xfrm>
            <a:off x="457200" y="1143001"/>
            <a:ext cx="8229600" cy="5382398"/>
          </a:xfrm>
        </p:spPr>
        <p:txBody>
          <a:bodyPr>
            <a:normAutofit/>
          </a:bodyPr>
          <a:lstStyle/>
          <a:p>
            <a:r>
              <a:rPr lang="en-US" dirty="0"/>
              <a:t>Credit Cards are issued by banks (VISA, </a:t>
            </a:r>
            <a:r>
              <a:rPr lang="en-US" dirty="0" err="1"/>
              <a:t>Mastercard</a:t>
            </a:r>
            <a:r>
              <a:rPr lang="en-US" dirty="0"/>
              <a:t>), retailers, travel companies (American Express)</a:t>
            </a:r>
          </a:p>
          <a:p>
            <a:endParaRPr lang="en-US" dirty="0"/>
          </a:p>
          <a:p>
            <a:endParaRPr lang="en-US" dirty="0"/>
          </a:p>
          <a:p>
            <a:r>
              <a:rPr lang="en-US" dirty="0"/>
              <a:t>Credit Card borrowers </a:t>
            </a:r>
          </a:p>
          <a:p>
            <a:pPr lvl="1"/>
            <a:r>
              <a:rPr lang="en-US" dirty="0"/>
              <a:t>May make just minimum monthly payments</a:t>
            </a:r>
          </a:p>
          <a:p>
            <a:pPr lvl="1"/>
            <a:r>
              <a:rPr lang="en-US" dirty="0"/>
              <a:t>Not obligated to pay down principal on a schedule</a:t>
            </a:r>
          </a:p>
          <a:p>
            <a:endParaRPr lang="en-US" dirty="0"/>
          </a:p>
          <a:p>
            <a:endParaRPr lang="en-US" dirty="0"/>
          </a:p>
          <a:p>
            <a:r>
              <a:rPr lang="en-US" b="1" dirty="0">
                <a:solidFill>
                  <a:srgbClr val="C00000"/>
                </a:solidFill>
              </a:rPr>
              <a:t>POLLs: </a:t>
            </a:r>
          </a:p>
          <a:p>
            <a:endParaRPr lang="en-US" b="1" dirty="0">
              <a:solidFill>
                <a:srgbClr val="C00000"/>
              </a:solidFill>
            </a:endParaRPr>
          </a:p>
          <a:p>
            <a:r>
              <a:rPr lang="en-US" b="1" dirty="0">
                <a:solidFill>
                  <a:srgbClr val="C00000"/>
                </a:solidFill>
              </a:rPr>
              <a:t>1) What interest rate are you earning on your checking account?</a:t>
            </a:r>
          </a:p>
          <a:p>
            <a:endParaRPr lang="en-US" b="1" dirty="0">
              <a:solidFill>
                <a:srgbClr val="C00000"/>
              </a:solidFill>
            </a:endParaRPr>
          </a:p>
          <a:p>
            <a:r>
              <a:rPr lang="en-US" b="1" dirty="0">
                <a:solidFill>
                  <a:srgbClr val="C00000"/>
                </a:solidFill>
              </a:rPr>
              <a:t>2) If you have a credit card, what is the annual interest rate on your unpaid balance?</a:t>
            </a:r>
          </a:p>
        </p:txBody>
      </p:sp>
      <p:sp>
        <p:nvSpPr>
          <p:cNvPr id="25" name="TextBox 24"/>
          <p:cNvSpPr txBox="1"/>
          <p:nvPr/>
        </p:nvSpPr>
        <p:spPr>
          <a:xfrm>
            <a:off x="457200" y="6248400"/>
            <a:ext cx="1408719" cy="276999"/>
          </a:xfrm>
          <a:prstGeom prst="rect">
            <a:avLst/>
          </a:prstGeom>
          <a:noFill/>
        </p:spPr>
        <p:txBody>
          <a:bodyPr wrap="none" rtlCol="0">
            <a:spAutoFit/>
          </a:bodyPr>
          <a:lstStyle/>
          <a:p>
            <a:r>
              <a:rPr lang="en-US" sz="1200" dirty="0"/>
              <a:t>Source: C. Mohebbi</a:t>
            </a:r>
          </a:p>
        </p:txBody>
      </p:sp>
    </p:spTree>
    <p:extLst>
      <p:ext uri="{BB962C8B-B14F-4D97-AF65-F5344CB8AC3E}">
        <p14:creationId xmlns:p14="http://schemas.microsoft.com/office/powerpoint/2010/main" val="3635984147"/>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Autos ABS</a:t>
            </a:r>
          </a:p>
        </p:txBody>
      </p:sp>
      <p:sp>
        <p:nvSpPr>
          <p:cNvPr id="3" name="Content Placeholder 2"/>
          <p:cNvSpPr>
            <a:spLocks noGrp="1"/>
          </p:cNvSpPr>
          <p:nvPr>
            <p:ph idx="1"/>
          </p:nvPr>
        </p:nvSpPr>
        <p:spPr>
          <a:xfrm>
            <a:off x="457200" y="1143001"/>
            <a:ext cx="5257800" cy="3657599"/>
          </a:xfrm>
        </p:spPr>
        <p:txBody>
          <a:bodyPr>
            <a:normAutofit/>
          </a:bodyPr>
          <a:lstStyle/>
          <a:p>
            <a:r>
              <a:rPr lang="en-US" dirty="0"/>
              <a:t>Automobile loan-backed securities issued by </a:t>
            </a:r>
          </a:p>
          <a:p>
            <a:pPr lvl="1"/>
            <a:r>
              <a:rPr lang="en-US" dirty="0"/>
              <a:t>Captive financial subsidiary of auto company</a:t>
            </a:r>
          </a:p>
          <a:p>
            <a:pPr lvl="1"/>
            <a:r>
              <a:rPr lang="en-US" dirty="0"/>
              <a:t>Commercial banks</a:t>
            </a:r>
          </a:p>
          <a:p>
            <a:pPr lvl="1"/>
            <a:r>
              <a:rPr lang="en-US" dirty="0"/>
              <a:t>Finance companies specializing in auto loans</a:t>
            </a:r>
          </a:p>
          <a:p>
            <a:pPr lvl="1"/>
            <a:endParaRPr lang="en-US" dirty="0"/>
          </a:p>
          <a:p>
            <a:r>
              <a:rPr lang="en-US" dirty="0"/>
              <a:t>Loan maturities typically less than 7 years </a:t>
            </a:r>
          </a:p>
          <a:p>
            <a:pPr marL="285750" indent="-285750">
              <a:buFont typeface="Wingdings" panose="05000000000000000000" pitchFamily="2" charset="2"/>
              <a:buChar char="Ø"/>
            </a:pPr>
            <a:r>
              <a:rPr lang="en-US" dirty="0"/>
              <a:t>Typically amortizing</a:t>
            </a:r>
          </a:p>
          <a:p>
            <a:endParaRPr lang="en-US" dirty="0"/>
          </a:p>
          <a:p>
            <a:endParaRPr lang="en-US" dirty="0"/>
          </a:p>
          <a:p>
            <a:pPr>
              <a:buNone/>
            </a:pPr>
            <a:r>
              <a:rPr lang="en-US" dirty="0"/>
              <a:t>Typically a two-step securitization:</a:t>
            </a:r>
          </a:p>
          <a:p>
            <a:pPr lvl="2"/>
            <a:r>
              <a:rPr lang="en-US" dirty="0"/>
              <a:t>Manufacturer sells loans to sub</a:t>
            </a:r>
          </a:p>
          <a:p>
            <a:pPr lvl="2"/>
            <a:r>
              <a:rPr lang="en-US" dirty="0"/>
              <a:t>Sub sells loans to SPV</a:t>
            </a:r>
          </a:p>
          <a:p>
            <a:pPr>
              <a:buNone/>
            </a:pPr>
            <a:endParaRPr lang="en-US" dirty="0"/>
          </a:p>
          <a:p>
            <a:pPr>
              <a:buNone/>
            </a:pPr>
            <a:r>
              <a:rPr lang="en-US" dirty="0"/>
              <a:t>ABS issue typically has higher rating than manufacturer’s rating</a:t>
            </a:r>
          </a:p>
          <a:p>
            <a:endParaRPr lang="en-US" dirty="0"/>
          </a:p>
        </p:txBody>
      </p:sp>
    </p:spTree>
    <p:extLst>
      <p:ext uri="{BB962C8B-B14F-4D97-AF65-F5344CB8AC3E}">
        <p14:creationId xmlns:p14="http://schemas.microsoft.com/office/powerpoint/2010/main" val="4266600618"/>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3320" y="1440180"/>
            <a:ext cx="5167423"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b="1" dirty="0"/>
              <a:t>Autos ABS</a:t>
            </a:r>
          </a:p>
        </p:txBody>
      </p:sp>
      <p:sp>
        <p:nvSpPr>
          <p:cNvPr id="25" name="TextBox 24"/>
          <p:cNvSpPr txBox="1"/>
          <p:nvPr/>
        </p:nvSpPr>
        <p:spPr>
          <a:xfrm>
            <a:off x="548640" y="6539903"/>
            <a:ext cx="5589992" cy="261610"/>
          </a:xfrm>
          <a:prstGeom prst="rect">
            <a:avLst/>
          </a:prstGeom>
          <a:noFill/>
        </p:spPr>
        <p:txBody>
          <a:bodyPr wrap="none" rtlCol="0">
            <a:spAutoFit/>
          </a:bodyPr>
          <a:lstStyle/>
          <a:p>
            <a:r>
              <a:rPr lang="en-US" sz="1100" dirty="0"/>
              <a:t>Source: </a:t>
            </a:r>
            <a:r>
              <a:rPr lang="en-US" sz="1100" u="sng" dirty="0">
                <a:hlinkClick r:id="rId3"/>
              </a:rPr>
              <a:t>https://www.gmfinancial.com/Docs/About-Us/understanding-securitizations.pdf</a:t>
            </a:r>
            <a:endParaRPr lang="en-US" sz="1100" dirty="0"/>
          </a:p>
        </p:txBody>
      </p:sp>
      <p:pic>
        <p:nvPicPr>
          <p:cNvPr id="61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004185"/>
            <a:ext cx="3000375" cy="330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725" y="777240"/>
            <a:ext cx="6162675"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4099" y="4617720"/>
            <a:ext cx="2146284" cy="1023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531" y="5548408"/>
            <a:ext cx="2146284" cy="1023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0987353"/>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3320" y="1440180"/>
            <a:ext cx="5167423"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b="1" dirty="0"/>
              <a:t>Autos ABS</a:t>
            </a:r>
          </a:p>
        </p:txBody>
      </p:sp>
      <p:sp>
        <p:nvSpPr>
          <p:cNvPr id="25" name="TextBox 24"/>
          <p:cNvSpPr txBox="1"/>
          <p:nvPr/>
        </p:nvSpPr>
        <p:spPr>
          <a:xfrm>
            <a:off x="548640" y="6539903"/>
            <a:ext cx="5589992" cy="261610"/>
          </a:xfrm>
          <a:prstGeom prst="rect">
            <a:avLst/>
          </a:prstGeom>
          <a:noFill/>
        </p:spPr>
        <p:txBody>
          <a:bodyPr wrap="none" rtlCol="0">
            <a:spAutoFit/>
          </a:bodyPr>
          <a:lstStyle/>
          <a:p>
            <a:r>
              <a:rPr lang="en-US" sz="1100" dirty="0"/>
              <a:t>Source: </a:t>
            </a:r>
            <a:r>
              <a:rPr lang="en-US" sz="1100" u="sng" dirty="0">
                <a:hlinkClick r:id="rId3"/>
              </a:rPr>
              <a:t>https://www.gmfinancial.com/Docs/About-Us/understanding-securitizations.pdf</a:t>
            </a:r>
            <a:endParaRPr lang="en-US" sz="1100" dirty="0"/>
          </a:p>
        </p:txBody>
      </p:sp>
      <p:pic>
        <p:nvPicPr>
          <p:cNvPr id="615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531" y="4617720"/>
            <a:ext cx="2146284" cy="1023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531" y="5548408"/>
            <a:ext cx="2146284" cy="1023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 y="685800"/>
            <a:ext cx="2781630" cy="5760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0222874"/>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Autos</a:t>
            </a:r>
          </a:p>
        </p:txBody>
      </p:sp>
      <p:sp>
        <p:nvSpPr>
          <p:cNvPr id="3" name="Content Placeholder 2"/>
          <p:cNvSpPr>
            <a:spLocks noGrp="1"/>
          </p:cNvSpPr>
          <p:nvPr>
            <p:ph idx="1"/>
          </p:nvPr>
        </p:nvSpPr>
        <p:spPr>
          <a:xfrm>
            <a:off x="457197" y="1417320"/>
            <a:ext cx="8220456" cy="4251960"/>
          </a:xfrm>
        </p:spPr>
        <p:txBody>
          <a:bodyPr/>
          <a:lstStyle/>
          <a:p>
            <a:r>
              <a:rPr lang="en-US" dirty="0"/>
              <a:t>Static Structure: Owner Trust</a:t>
            </a:r>
          </a:p>
        </p:txBody>
      </p:sp>
      <p:sp>
        <p:nvSpPr>
          <p:cNvPr id="5" name="TextBox 4"/>
          <p:cNvSpPr txBox="1"/>
          <p:nvPr/>
        </p:nvSpPr>
        <p:spPr>
          <a:xfrm>
            <a:off x="457200" y="6248400"/>
            <a:ext cx="1408719" cy="276999"/>
          </a:xfrm>
          <a:prstGeom prst="rect">
            <a:avLst/>
          </a:prstGeom>
          <a:noFill/>
        </p:spPr>
        <p:txBody>
          <a:bodyPr wrap="none" rtlCol="0">
            <a:spAutoFit/>
          </a:bodyPr>
          <a:lstStyle/>
          <a:p>
            <a:r>
              <a:rPr lang="en-US" sz="1200" dirty="0"/>
              <a:t>Source: C. Mohebbi</a:t>
            </a:r>
          </a:p>
        </p:txBody>
      </p:sp>
      <p:graphicFrame>
        <p:nvGraphicFramePr>
          <p:cNvPr id="6" name="Object 2"/>
          <p:cNvGraphicFramePr>
            <a:graphicFrameLocks/>
          </p:cNvGraphicFramePr>
          <p:nvPr>
            <p:extLst>
              <p:ext uri="{D42A27DB-BD31-4B8C-83A1-F6EECF244321}">
                <p14:modId xmlns:p14="http://schemas.microsoft.com/office/powerpoint/2010/main" val="1569919102"/>
              </p:ext>
            </p:extLst>
          </p:nvPr>
        </p:nvGraphicFramePr>
        <p:xfrm>
          <a:off x="685800" y="4038600"/>
          <a:ext cx="7848600" cy="2133600"/>
        </p:xfrm>
        <a:graphic>
          <a:graphicData uri="http://schemas.openxmlformats.org/presentationml/2006/ole">
            <mc:AlternateContent xmlns:mc="http://schemas.openxmlformats.org/markup-compatibility/2006">
              <mc:Choice xmlns:v="urn:schemas-microsoft-com:vml" Requires="v">
                <p:oleObj spid="_x0000_s7244" name="Chart" r:id="rId5" imgW="8067675" imgH="1914550" progId="MSGraph.Chart.8">
                  <p:embed/>
                </p:oleObj>
              </mc:Choice>
              <mc:Fallback>
                <p:oleObj name="Chart" r:id="rId5" imgW="8067675" imgH="1914550" progId="MSGraph.Chart.8">
                  <p:embed/>
                  <p:pic>
                    <p:nvPicPr>
                      <p:cNvPr id="0" name=""/>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85800" y="4038600"/>
                        <a:ext cx="7848600" cy="2133600"/>
                      </a:xfrm>
                      <a:prstGeom prst="rect">
                        <a:avLst/>
                      </a:prstGeom>
                      <a:noFill/>
                      <a:ln>
                        <a:noFill/>
                      </a:ln>
                      <a:effectLst/>
                      <a:extLst>
                        <a:ext uri="{909E8E84-426E-40DD-AFC4-6F175D3DCCD1}">
                          <a14:hiddenFill xmlns:a14="http://schemas.microsoft.com/office/drawing/2010/main">
                            <a:solidFill>
                              <a:srgbClr val="FFFFBC"/>
                            </a:solidFill>
                          </a14:hiddenFill>
                        </a:ext>
                        <a:ext uri="{91240B29-F687-4F45-9708-019B960494DF}">
                          <a14:hiddenLine xmlns:a14="http://schemas.microsoft.com/office/drawing/2010/main" w="1079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3"/>
          <p:cNvGraphicFramePr>
            <a:graphicFrameLocks/>
          </p:cNvGraphicFramePr>
          <p:nvPr>
            <p:extLst>
              <p:ext uri="{D42A27DB-BD31-4B8C-83A1-F6EECF244321}">
                <p14:modId xmlns:p14="http://schemas.microsoft.com/office/powerpoint/2010/main" val="2832030910"/>
              </p:ext>
            </p:extLst>
          </p:nvPr>
        </p:nvGraphicFramePr>
        <p:xfrm>
          <a:off x="685800" y="1981200"/>
          <a:ext cx="7848600" cy="1676400"/>
        </p:xfrm>
        <a:graphic>
          <a:graphicData uri="http://schemas.openxmlformats.org/presentationml/2006/ole">
            <mc:AlternateContent xmlns:mc="http://schemas.openxmlformats.org/markup-compatibility/2006">
              <mc:Choice xmlns:v="urn:schemas-microsoft-com:vml" Requires="v">
                <p:oleObj spid="_x0000_s7245" name="Chart" r:id="rId7" imgW="8077200" imgH="1838147" progId="MSGraph.Chart.8">
                  <p:embed/>
                </p:oleObj>
              </mc:Choice>
              <mc:Fallback>
                <p:oleObj name="Chart" r:id="rId7" imgW="8077200" imgH="1838147" progId="MSGraph.Chart.8">
                  <p:embed/>
                  <p:pic>
                    <p:nvPicPr>
                      <p:cNvPr id="0" name=""/>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685800" y="1981200"/>
                        <a:ext cx="7848600" cy="1676400"/>
                      </a:xfrm>
                      <a:prstGeom prst="rect">
                        <a:avLst/>
                      </a:prstGeom>
                      <a:noFill/>
                      <a:ln>
                        <a:noFill/>
                      </a:ln>
                      <a:effectLst/>
                      <a:extLst>
                        <a:ext uri="{909E8E84-426E-40DD-AFC4-6F175D3DCCD1}">
                          <a14:hiddenFill xmlns:a14="http://schemas.microsoft.com/office/drawing/2010/main">
                            <a:solidFill>
                              <a:srgbClr val="FFFFBC"/>
                            </a:solidFill>
                          </a14:hiddenFill>
                        </a:ext>
                        <a:ext uri="{91240B29-F687-4F45-9708-019B960494DF}">
                          <a14:hiddenLine xmlns:a14="http://schemas.microsoft.com/office/drawing/2010/main" w="1079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4"/>
          <p:cNvSpPr txBox="1">
            <a:spLocks noChangeArrowheads="1"/>
          </p:cNvSpPr>
          <p:nvPr/>
        </p:nvSpPr>
        <p:spPr bwMode="auto">
          <a:xfrm>
            <a:off x="1773238" y="3006725"/>
            <a:ext cx="484187"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r>
              <a:rPr lang="en-US" sz="900" b="1">
                <a:solidFill>
                  <a:schemeClr val="bg1"/>
                </a:solidFill>
              </a:rPr>
              <a:t>Principal</a:t>
            </a:r>
          </a:p>
        </p:txBody>
      </p:sp>
      <p:sp>
        <p:nvSpPr>
          <p:cNvPr id="9" name="Text Box 6"/>
          <p:cNvSpPr txBox="1">
            <a:spLocks noChangeArrowheads="1"/>
          </p:cNvSpPr>
          <p:nvPr>
            <p:custDataLst>
              <p:tags r:id="rId2"/>
            </p:custDataLst>
          </p:nvPr>
        </p:nvSpPr>
        <p:spPr bwMode="auto">
          <a:xfrm>
            <a:off x="762000" y="3733800"/>
            <a:ext cx="7696200" cy="228600"/>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3087" tIns="73852" rIns="123087" bIns="73852" anchor="ct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r>
              <a:rPr lang="en-US" sz="1400" b="1">
                <a:latin typeface="Trebuchet MS" pitchFamily="-111" charset="0"/>
              </a:rPr>
              <a:t>Bond Cashflows</a:t>
            </a:r>
          </a:p>
        </p:txBody>
      </p:sp>
      <p:sp>
        <p:nvSpPr>
          <p:cNvPr id="10" name="Text Box 7"/>
          <p:cNvSpPr txBox="1">
            <a:spLocks noChangeArrowheads="1"/>
          </p:cNvSpPr>
          <p:nvPr>
            <p:custDataLst>
              <p:tags r:id="rId3"/>
            </p:custDataLst>
          </p:nvPr>
        </p:nvSpPr>
        <p:spPr bwMode="auto">
          <a:xfrm>
            <a:off x="762000" y="1676400"/>
            <a:ext cx="7772400" cy="304800"/>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3087" tIns="73852" rIns="123087" bIns="73852" anchor="ct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r>
              <a:rPr lang="en-US" sz="1400" b="1">
                <a:latin typeface="Trebuchet MS" pitchFamily="-111" charset="0"/>
              </a:rPr>
              <a:t>Underlying Asset Cashflows: Retail auto installment contracts, 60 mo term, monthly P&amp;I</a:t>
            </a:r>
          </a:p>
        </p:txBody>
      </p:sp>
    </p:spTree>
    <p:extLst>
      <p:ext uri="{BB962C8B-B14F-4D97-AF65-F5344CB8AC3E}">
        <p14:creationId xmlns:p14="http://schemas.microsoft.com/office/powerpoint/2010/main" val="251041466"/>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Autos</a:t>
            </a:r>
          </a:p>
        </p:txBody>
      </p:sp>
      <p:sp>
        <p:nvSpPr>
          <p:cNvPr id="3" name="Content Placeholder 2"/>
          <p:cNvSpPr>
            <a:spLocks noGrp="1"/>
          </p:cNvSpPr>
          <p:nvPr>
            <p:ph idx="1"/>
          </p:nvPr>
        </p:nvSpPr>
        <p:spPr/>
        <p:txBody>
          <a:bodyPr/>
          <a:lstStyle/>
          <a:p>
            <a:r>
              <a:rPr lang="en-US" dirty="0"/>
              <a:t>Time-</a:t>
            </a:r>
            <a:r>
              <a:rPr lang="en-US" dirty="0" err="1"/>
              <a:t>tranched</a:t>
            </a:r>
            <a:r>
              <a:rPr lang="en-US" dirty="0"/>
              <a:t> into </a:t>
            </a:r>
            <a:r>
              <a:rPr lang="en-US" dirty="0" err="1"/>
              <a:t>Sequentials</a:t>
            </a:r>
            <a:endParaRPr lang="en-US" dirty="0"/>
          </a:p>
        </p:txBody>
      </p:sp>
      <p:sp>
        <p:nvSpPr>
          <p:cNvPr id="5" name="TextBox 4"/>
          <p:cNvSpPr txBox="1"/>
          <p:nvPr/>
        </p:nvSpPr>
        <p:spPr>
          <a:xfrm>
            <a:off x="457200" y="6248400"/>
            <a:ext cx="1408719" cy="276999"/>
          </a:xfrm>
          <a:prstGeom prst="rect">
            <a:avLst/>
          </a:prstGeom>
          <a:noFill/>
        </p:spPr>
        <p:txBody>
          <a:bodyPr wrap="none" rtlCol="0">
            <a:spAutoFit/>
          </a:bodyPr>
          <a:lstStyle/>
          <a:p>
            <a:r>
              <a:rPr lang="en-US" sz="1200" dirty="0"/>
              <a:t>Source: C. Mohebbi</a:t>
            </a:r>
          </a:p>
        </p:txBody>
      </p:sp>
      <p:graphicFrame>
        <p:nvGraphicFramePr>
          <p:cNvPr id="6" name="Object 2"/>
          <p:cNvGraphicFramePr>
            <a:graphicFrameLocks/>
          </p:cNvGraphicFramePr>
          <p:nvPr>
            <p:extLst>
              <p:ext uri="{D42A27DB-BD31-4B8C-83A1-F6EECF244321}">
                <p14:modId xmlns:p14="http://schemas.microsoft.com/office/powerpoint/2010/main" val="629636686"/>
              </p:ext>
            </p:extLst>
          </p:nvPr>
        </p:nvGraphicFramePr>
        <p:xfrm>
          <a:off x="685800" y="4240212"/>
          <a:ext cx="7818438" cy="1855788"/>
        </p:xfrm>
        <a:graphic>
          <a:graphicData uri="http://schemas.openxmlformats.org/presentationml/2006/ole">
            <mc:AlternateContent xmlns:mc="http://schemas.openxmlformats.org/markup-compatibility/2006">
              <mc:Choice xmlns:v="urn:schemas-microsoft-com:vml" Requires="v">
                <p:oleObj spid="_x0000_s8266" name="Chart" r:id="rId5" imgW="8067675" imgH="1914550" progId="MSGraph.Chart.8">
                  <p:embed/>
                </p:oleObj>
              </mc:Choice>
              <mc:Fallback>
                <p:oleObj name="Chart" r:id="rId5" imgW="8067675" imgH="1914550" progId="MSGraph.Chart.8">
                  <p:embed/>
                  <p:pic>
                    <p:nvPicPr>
                      <p:cNvPr id="0" name=""/>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85800" y="4240212"/>
                        <a:ext cx="7818438" cy="1855788"/>
                      </a:xfrm>
                      <a:prstGeom prst="rect">
                        <a:avLst/>
                      </a:prstGeom>
                      <a:noFill/>
                      <a:ln>
                        <a:noFill/>
                      </a:ln>
                      <a:effectLst/>
                      <a:extLst>
                        <a:ext uri="{909E8E84-426E-40DD-AFC4-6F175D3DCCD1}">
                          <a14:hiddenFill xmlns:a14="http://schemas.microsoft.com/office/drawing/2010/main">
                            <a:solidFill>
                              <a:srgbClr val="FFFFBC"/>
                            </a:solidFill>
                          </a14:hiddenFill>
                        </a:ext>
                        <a:ext uri="{91240B29-F687-4F45-9708-019B960494DF}">
                          <a14:hiddenLine xmlns:a14="http://schemas.microsoft.com/office/drawing/2010/main" w="1079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3"/>
          <p:cNvGraphicFramePr>
            <a:graphicFrameLocks/>
          </p:cNvGraphicFramePr>
          <p:nvPr>
            <p:extLst>
              <p:ext uri="{D42A27DB-BD31-4B8C-83A1-F6EECF244321}">
                <p14:modId xmlns:p14="http://schemas.microsoft.com/office/powerpoint/2010/main" val="3263047349"/>
              </p:ext>
            </p:extLst>
          </p:nvPr>
        </p:nvGraphicFramePr>
        <p:xfrm>
          <a:off x="685800" y="2179637"/>
          <a:ext cx="7848600" cy="1676400"/>
        </p:xfrm>
        <a:graphic>
          <a:graphicData uri="http://schemas.openxmlformats.org/presentationml/2006/ole">
            <mc:AlternateContent xmlns:mc="http://schemas.openxmlformats.org/markup-compatibility/2006">
              <mc:Choice xmlns:v="urn:schemas-microsoft-com:vml" Requires="v">
                <p:oleObj spid="_x0000_s8267" name="Chart" r:id="rId7" imgW="8077200" imgH="1838147" progId="MSGraph.Chart.8">
                  <p:embed/>
                </p:oleObj>
              </mc:Choice>
              <mc:Fallback>
                <p:oleObj name="Chart" r:id="rId7" imgW="8077200" imgH="1838147" progId="MSGraph.Chart.8">
                  <p:embed/>
                  <p:pic>
                    <p:nvPicPr>
                      <p:cNvPr id="0" name=""/>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685800" y="2179637"/>
                        <a:ext cx="7848600" cy="1676400"/>
                      </a:xfrm>
                      <a:prstGeom prst="rect">
                        <a:avLst/>
                      </a:prstGeom>
                      <a:noFill/>
                      <a:ln>
                        <a:noFill/>
                      </a:ln>
                      <a:effectLst/>
                      <a:extLst>
                        <a:ext uri="{909E8E84-426E-40DD-AFC4-6F175D3DCCD1}">
                          <a14:hiddenFill xmlns:a14="http://schemas.microsoft.com/office/drawing/2010/main">
                            <a:solidFill>
                              <a:srgbClr val="FFFFBC"/>
                            </a:solidFill>
                          </a14:hiddenFill>
                        </a:ext>
                        <a:ext uri="{91240B29-F687-4F45-9708-019B960494DF}">
                          <a14:hiddenLine xmlns:a14="http://schemas.microsoft.com/office/drawing/2010/main" w="1079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4"/>
          <p:cNvSpPr txBox="1">
            <a:spLocks noChangeArrowheads="1"/>
          </p:cNvSpPr>
          <p:nvPr/>
        </p:nvSpPr>
        <p:spPr bwMode="auto">
          <a:xfrm>
            <a:off x="1773238" y="3205162"/>
            <a:ext cx="484187" cy="13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r>
              <a:rPr lang="en-US" sz="900" b="1">
                <a:solidFill>
                  <a:schemeClr val="bg1"/>
                </a:solidFill>
              </a:rPr>
              <a:t>Principal</a:t>
            </a:r>
          </a:p>
        </p:txBody>
      </p:sp>
      <p:sp>
        <p:nvSpPr>
          <p:cNvPr id="9" name="Text Box 6"/>
          <p:cNvSpPr txBox="1">
            <a:spLocks noChangeArrowheads="1"/>
          </p:cNvSpPr>
          <p:nvPr>
            <p:custDataLst>
              <p:tags r:id="rId2"/>
            </p:custDataLst>
          </p:nvPr>
        </p:nvSpPr>
        <p:spPr bwMode="auto">
          <a:xfrm>
            <a:off x="762000" y="3932237"/>
            <a:ext cx="7696200" cy="228600"/>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3087" tIns="73852" rIns="123087" bIns="73852" anchor="ct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r>
              <a:rPr lang="en-US" sz="1400" b="1">
                <a:latin typeface="Trebuchet MS" pitchFamily="-111" charset="0"/>
              </a:rPr>
              <a:t>Bond Cashflows</a:t>
            </a:r>
          </a:p>
        </p:txBody>
      </p:sp>
      <p:sp>
        <p:nvSpPr>
          <p:cNvPr id="10" name="Text Box 7"/>
          <p:cNvSpPr txBox="1">
            <a:spLocks noChangeArrowheads="1"/>
          </p:cNvSpPr>
          <p:nvPr>
            <p:custDataLst>
              <p:tags r:id="rId3"/>
            </p:custDataLst>
          </p:nvPr>
        </p:nvSpPr>
        <p:spPr bwMode="auto">
          <a:xfrm>
            <a:off x="762000" y="1874837"/>
            <a:ext cx="7772400" cy="304800"/>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3087" tIns="73852" rIns="123087" bIns="73852" anchor="ct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r>
              <a:rPr lang="en-US" sz="1400" b="1">
                <a:latin typeface="Trebuchet MS" pitchFamily="-111" charset="0"/>
              </a:rPr>
              <a:t>Underlying Asset Cashflows: Retail auto installment contracts, 60 mo term, monthly P&amp;I</a:t>
            </a:r>
          </a:p>
        </p:txBody>
      </p:sp>
      <p:sp>
        <p:nvSpPr>
          <p:cNvPr id="12" name="TextBox 11"/>
          <p:cNvSpPr txBox="1"/>
          <p:nvPr/>
        </p:nvSpPr>
        <p:spPr>
          <a:xfrm>
            <a:off x="5786437" y="3781426"/>
            <a:ext cx="2914650" cy="307777"/>
          </a:xfrm>
          <a:prstGeom prst="rect">
            <a:avLst/>
          </a:prstGeom>
          <a:noFill/>
        </p:spPr>
        <p:txBody>
          <a:bodyPr wrap="square" rtlCol="0">
            <a:spAutoFit/>
          </a:bodyPr>
          <a:lstStyle/>
          <a:p>
            <a:r>
              <a:rPr lang="en-US" sz="1400" dirty="0"/>
              <a:t>Charge-offs % vs Excess Spread %</a:t>
            </a:r>
          </a:p>
        </p:txBody>
      </p:sp>
    </p:spTree>
    <p:extLst>
      <p:ext uri="{BB962C8B-B14F-4D97-AF65-F5344CB8AC3E}">
        <p14:creationId xmlns:p14="http://schemas.microsoft.com/office/powerpoint/2010/main" val="3443955572"/>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Autos</a:t>
            </a:r>
          </a:p>
        </p:txBody>
      </p:sp>
      <p:sp>
        <p:nvSpPr>
          <p:cNvPr id="3" name="Content Placeholder 2"/>
          <p:cNvSpPr>
            <a:spLocks noGrp="1"/>
          </p:cNvSpPr>
          <p:nvPr>
            <p:ph idx="1"/>
          </p:nvPr>
        </p:nvSpPr>
        <p:spPr>
          <a:xfrm>
            <a:off x="457200" y="1143001"/>
            <a:ext cx="4699000" cy="4696598"/>
          </a:xfrm>
        </p:spPr>
        <p:txBody>
          <a:bodyPr>
            <a:normAutofit/>
          </a:bodyPr>
          <a:lstStyle/>
          <a:p>
            <a:pPr marL="285750" indent="-285750">
              <a:buFont typeface="Wingdings" panose="05000000000000000000" pitchFamily="2" charset="2"/>
              <a:buChar char="Ø"/>
            </a:pPr>
            <a:r>
              <a:rPr lang="en-US" dirty="0"/>
              <a:t>The primary structure used in Auto ABS: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Flexibility in structuring cash flows permits multiple senior tranches:</a:t>
            </a:r>
          </a:p>
          <a:p>
            <a:pPr lvl="2"/>
            <a:r>
              <a:rPr lang="en-US" dirty="0"/>
              <a:t>“Money Market” tranches</a:t>
            </a:r>
          </a:p>
          <a:p>
            <a:pPr lvl="2"/>
            <a:r>
              <a:rPr lang="en-US" dirty="0"/>
              <a:t>“Total rate of return” tranches with principal lockout periods</a:t>
            </a:r>
          </a:p>
          <a:p>
            <a:pPr lvl="2"/>
            <a:r>
              <a:rPr lang="en-US" dirty="0"/>
              <a:t>Fixed rate and Floating rate tranches</a:t>
            </a:r>
          </a:p>
          <a:p>
            <a:pPr lvl="3">
              <a:buFont typeface="Wingdings" panose="05000000000000000000" pitchFamily="2" charset="2"/>
              <a:buChar char="Ø"/>
            </a:pPr>
            <a:r>
              <a:rPr lang="en-US" dirty="0"/>
              <a:t>SPV has IR swap to manage IR risk</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Credit enhancement for senior notes typically provided by subordinated certificates and reserve account</a:t>
            </a:r>
          </a:p>
          <a:p>
            <a:pPr marL="285750" indent="-285750">
              <a:buFont typeface="Wingdings" panose="05000000000000000000" pitchFamily="2" charset="2"/>
              <a:buChar char="Ø"/>
            </a:pPr>
            <a:endParaRPr lang="en-US" dirty="0"/>
          </a:p>
        </p:txBody>
      </p:sp>
      <p:sp>
        <p:nvSpPr>
          <p:cNvPr id="5" name="TextBox 4"/>
          <p:cNvSpPr txBox="1"/>
          <p:nvPr/>
        </p:nvSpPr>
        <p:spPr>
          <a:xfrm>
            <a:off x="5177277" y="5562600"/>
            <a:ext cx="1408719" cy="276999"/>
          </a:xfrm>
          <a:prstGeom prst="rect">
            <a:avLst/>
          </a:prstGeom>
          <a:noFill/>
        </p:spPr>
        <p:txBody>
          <a:bodyPr wrap="none" rtlCol="0">
            <a:spAutoFit/>
          </a:bodyPr>
          <a:lstStyle/>
          <a:p>
            <a:r>
              <a:rPr lang="en-US" sz="1200" dirty="0"/>
              <a:t>Source: C. Mohebbi</a:t>
            </a:r>
          </a:p>
        </p:txBody>
      </p:sp>
      <p:sp>
        <p:nvSpPr>
          <p:cNvPr id="8" name="Rectangle 2"/>
          <p:cNvSpPr>
            <a:spLocks noChangeArrowheads="1"/>
          </p:cNvSpPr>
          <p:nvPr>
            <p:custDataLst>
              <p:tags r:id="rId1"/>
            </p:custDataLst>
          </p:nvPr>
        </p:nvSpPr>
        <p:spPr bwMode="gray">
          <a:xfrm>
            <a:off x="5156200" y="1612900"/>
            <a:ext cx="3606800" cy="3832225"/>
          </a:xfrm>
          <a:prstGeom prst="rect">
            <a:avLst/>
          </a:prstGeom>
          <a:solidFill>
            <a:srgbClr val="EAEAEA"/>
          </a:solidFill>
          <a:ln w="6350">
            <a:solidFill>
              <a:srgbClr val="EAEAEA"/>
            </a:solidFill>
            <a:miter lim="800000"/>
            <a:headEnd/>
            <a:tailEnd/>
          </a:ln>
        </p:spPr>
        <p:txBody>
          <a:bodyPr lIns="82058" tIns="32823" rIns="32823" bIns="32823"/>
          <a:lstStyle/>
          <a:p>
            <a:pPr defTabSz="1019175">
              <a:spcBef>
                <a:spcPct val="20000"/>
              </a:spcBef>
              <a:buClr>
                <a:schemeClr val="accent2"/>
              </a:buClr>
              <a:buFont typeface="Arial" charset="0"/>
              <a:buChar char="►"/>
            </a:pPr>
            <a:endParaRPr lang="en-US" sz="3100">
              <a:solidFill>
                <a:schemeClr val="bg1"/>
              </a:solidFill>
            </a:endParaRPr>
          </a:p>
        </p:txBody>
      </p:sp>
      <p:sp>
        <p:nvSpPr>
          <p:cNvPr id="9" name="Line 3"/>
          <p:cNvSpPr>
            <a:spLocks noChangeShapeType="1"/>
          </p:cNvSpPr>
          <p:nvPr/>
        </p:nvSpPr>
        <p:spPr bwMode="auto">
          <a:xfrm>
            <a:off x="6129338" y="2017713"/>
            <a:ext cx="485775" cy="1587"/>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 name="Rectangle 4"/>
          <p:cNvSpPr>
            <a:spLocks noChangeArrowheads="1"/>
          </p:cNvSpPr>
          <p:nvPr/>
        </p:nvSpPr>
        <p:spPr bwMode="auto">
          <a:xfrm>
            <a:off x="5437188" y="1882775"/>
            <a:ext cx="709612" cy="266700"/>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3087" tIns="73852" rIns="123087" bIns="73852" anchor="ctr"/>
          <a:lstStyle/>
          <a:p>
            <a:pPr algn="ctr" defTabSz="820738" eaLnBrk="0" hangingPunct="0"/>
            <a:r>
              <a:rPr lang="en-US" sz="900" b="1">
                <a:solidFill>
                  <a:schemeClr val="bg1"/>
                </a:solidFill>
                <a:latin typeface="Trebuchet MS" pitchFamily="-111" charset="0"/>
              </a:rPr>
              <a:t>Obligors</a:t>
            </a:r>
          </a:p>
        </p:txBody>
      </p:sp>
      <p:sp>
        <p:nvSpPr>
          <p:cNvPr id="11" name="Rectangle 5"/>
          <p:cNvSpPr>
            <a:spLocks noChangeArrowheads="1"/>
          </p:cNvSpPr>
          <p:nvPr/>
        </p:nvSpPr>
        <p:spPr bwMode="auto">
          <a:xfrm>
            <a:off x="6615113" y="1816100"/>
            <a:ext cx="1120775" cy="469900"/>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3087" tIns="73852" rIns="123087" bIns="73852" anchor="ctr"/>
          <a:lstStyle/>
          <a:p>
            <a:pPr algn="ctr" defTabSz="820738" eaLnBrk="0" hangingPunct="0"/>
            <a:r>
              <a:rPr lang="en-US" sz="1100" b="1">
                <a:solidFill>
                  <a:schemeClr val="bg1"/>
                </a:solidFill>
                <a:latin typeface="Trebuchet MS" pitchFamily="-111" charset="0"/>
              </a:rPr>
              <a:t>Seller/</a:t>
            </a:r>
          </a:p>
          <a:p>
            <a:pPr algn="ctr" defTabSz="820738" eaLnBrk="0" hangingPunct="0"/>
            <a:r>
              <a:rPr lang="en-US" sz="1100" b="1">
                <a:solidFill>
                  <a:schemeClr val="bg1"/>
                </a:solidFill>
                <a:latin typeface="Trebuchet MS" pitchFamily="-111" charset="0"/>
              </a:rPr>
              <a:t>Servicer</a:t>
            </a:r>
          </a:p>
        </p:txBody>
      </p:sp>
      <p:sp>
        <p:nvSpPr>
          <p:cNvPr id="12" name="Rectangle 6"/>
          <p:cNvSpPr>
            <a:spLocks noChangeArrowheads="1"/>
          </p:cNvSpPr>
          <p:nvPr/>
        </p:nvSpPr>
        <p:spPr bwMode="auto">
          <a:xfrm>
            <a:off x="5367338" y="4370388"/>
            <a:ext cx="623887" cy="191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628" tIns="41315" rIns="82628" bIns="41315">
            <a:spAutoFit/>
          </a:bodyPr>
          <a:lstStyle/>
          <a:p>
            <a:pPr defTabSz="820738" eaLnBrk="0" hangingPunct="0"/>
            <a:r>
              <a:rPr lang="en-US" sz="700">
                <a:latin typeface="Trebuchet MS" pitchFamily="-111" charset="0"/>
              </a:rPr>
              <a:t>Investors</a:t>
            </a:r>
          </a:p>
        </p:txBody>
      </p:sp>
      <p:sp>
        <p:nvSpPr>
          <p:cNvPr id="13" name="Rectangle 7"/>
          <p:cNvSpPr>
            <a:spLocks noChangeArrowheads="1"/>
          </p:cNvSpPr>
          <p:nvPr/>
        </p:nvSpPr>
        <p:spPr bwMode="auto">
          <a:xfrm>
            <a:off x="5922963" y="4370388"/>
            <a:ext cx="554037" cy="191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628" tIns="41315" rIns="82628" bIns="41315">
            <a:spAutoFit/>
          </a:bodyPr>
          <a:lstStyle/>
          <a:p>
            <a:pPr defTabSz="820738" eaLnBrk="0" hangingPunct="0"/>
            <a:r>
              <a:rPr lang="en-US" sz="700">
                <a:latin typeface="Trebuchet MS" pitchFamily="-111" charset="0"/>
              </a:rPr>
              <a:t>Investors</a:t>
            </a:r>
          </a:p>
        </p:txBody>
      </p:sp>
      <p:sp>
        <p:nvSpPr>
          <p:cNvPr id="14" name="Rectangle 8"/>
          <p:cNvSpPr>
            <a:spLocks noChangeArrowheads="1"/>
          </p:cNvSpPr>
          <p:nvPr/>
        </p:nvSpPr>
        <p:spPr bwMode="auto">
          <a:xfrm>
            <a:off x="5299075" y="3563938"/>
            <a:ext cx="2354263" cy="12096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15" name="Rectangle 9"/>
          <p:cNvSpPr>
            <a:spLocks noChangeArrowheads="1"/>
          </p:cNvSpPr>
          <p:nvPr/>
        </p:nvSpPr>
        <p:spPr bwMode="auto">
          <a:xfrm>
            <a:off x="5507038" y="2890838"/>
            <a:ext cx="692150" cy="266700"/>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3087" tIns="73852" rIns="123087" bIns="73852" anchor="ctr"/>
          <a:lstStyle/>
          <a:p>
            <a:pPr algn="ctr" defTabSz="820738" eaLnBrk="0" hangingPunct="0"/>
            <a:r>
              <a:rPr lang="en-US" sz="900" b="1" dirty="0">
                <a:solidFill>
                  <a:schemeClr val="bg1"/>
                </a:solidFill>
                <a:latin typeface="Trebuchet MS" pitchFamily="-111" charset="0"/>
              </a:rPr>
              <a:t>Reserve </a:t>
            </a:r>
          </a:p>
          <a:p>
            <a:pPr algn="ctr" defTabSz="820738" eaLnBrk="0" hangingPunct="0"/>
            <a:r>
              <a:rPr lang="en-US" sz="900" b="1" dirty="0">
                <a:solidFill>
                  <a:schemeClr val="bg1"/>
                </a:solidFill>
                <a:latin typeface="Trebuchet MS" pitchFamily="-111" charset="0"/>
              </a:rPr>
              <a:t>Fund</a:t>
            </a:r>
          </a:p>
        </p:txBody>
      </p:sp>
      <p:sp>
        <p:nvSpPr>
          <p:cNvPr id="16" name="Rectangle 10"/>
          <p:cNvSpPr>
            <a:spLocks noChangeArrowheads="1"/>
          </p:cNvSpPr>
          <p:nvPr/>
        </p:nvSpPr>
        <p:spPr bwMode="auto">
          <a:xfrm>
            <a:off x="5437188" y="3697288"/>
            <a:ext cx="485775" cy="428625"/>
          </a:xfrm>
          <a:prstGeom prst="rect">
            <a:avLst/>
          </a:prstGeom>
          <a:solidFill>
            <a:schemeClr val="bg1"/>
          </a:solidFill>
          <a:ln w="12700">
            <a:solidFill>
              <a:srgbClr val="000000"/>
            </a:solidFill>
            <a:miter lim="800000"/>
            <a:headEnd/>
            <a:tailEnd/>
          </a:ln>
        </p:spPr>
        <p:txBody>
          <a:bodyPr wrap="none" lIns="82628" tIns="41315" rIns="82628" bIns="41315" anchor="ctr"/>
          <a:lstStyle/>
          <a:p>
            <a:pPr algn="ctr" defTabSz="820738" eaLnBrk="0" hangingPunct="0"/>
            <a:r>
              <a:rPr lang="en-US" sz="800" dirty="0">
                <a:latin typeface="Trebuchet MS" pitchFamily="-111" charset="0"/>
              </a:rPr>
              <a:t>A-1</a:t>
            </a:r>
          </a:p>
          <a:p>
            <a:pPr algn="ctr" defTabSz="820738" eaLnBrk="0" hangingPunct="0"/>
            <a:r>
              <a:rPr lang="en-US" sz="800" dirty="0">
                <a:latin typeface="Trebuchet MS" pitchFamily="-111" charset="0"/>
              </a:rPr>
              <a:t>Notes</a:t>
            </a:r>
          </a:p>
          <a:p>
            <a:pPr algn="ctr" defTabSz="820738" eaLnBrk="0" hangingPunct="0"/>
            <a:r>
              <a:rPr lang="en-US" sz="800" dirty="0">
                <a:latin typeface="Trebuchet MS" pitchFamily="-111" charset="0"/>
              </a:rPr>
              <a:t>A-1+/P-1</a:t>
            </a:r>
          </a:p>
        </p:txBody>
      </p:sp>
      <p:sp>
        <p:nvSpPr>
          <p:cNvPr id="17" name="Rectangle 11"/>
          <p:cNvSpPr>
            <a:spLocks noChangeArrowheads="1"/>
          </p:cNvSpPr>
          <p:nvPr/>
        </p:nvSpPr>
        <p:spPr bwMode="auto">
          <a:xfrm>
            <a:off x="5991225" y="3697288"/>
            <a:ext cx="485775" cy="428625"/>
          </a:xfrm>
          <a:prstGeom prst="rect">
            <a:avLst/>
          </a:prstGeom>
          <a:solidFill>
            <a:schemeClr val="bg1"/>
          </a:solidFill>
          <a:ln w="12700">
            <a:solidFill>
              <a:srgbClr val="000000"/>
            </a:solidFill>
            <a:miter lim="800000"/>
            <a:headEnd/>
            <a:tailEnd/>
          </a:ln>
        </p:spPr>
        <p:txBody>
          <a:bodyPr wrap="none" lIns="82628" tIns="41315" rIns="82628" bIns="41315" anchor="ctr"/>
          <a:lstStyle/>
          <a:p>
            <a:pPr algn="ctr" defTabSz="820738" eaLnBrk="0" hangingPunct="0"/>
            <a:r>
              <a:rPr lang="en-US" sz="800">
                <a:latin typeface="Trebuchet MS" pitchFamily="-111" charset="0"/>
              </a:rPr>
              <a:t>Class A-2 </a:t>
            </a:r>
          </a:p>
          <a:p>
            <a:pPr algn="ctr" defTabSz="820738" eaLnBrk="0" hangingPunct="0"/>
            <a:r>
              <a:rPr lang="en-US" sz="800">
                <a:latin typeface="Trebuchet MS" pitchFamily="-111" charset="0"/>
              </a:rPr>
              <a:t>Notes</a:t>
            </a:r>
          </a:p>
          <a:p>
            <a:pPr algn="ctr" defTabSz="820738" eaLnBrk="0" hangingPunct="0"/>
            <a:r>
              <a:rPr lang="en-US" sz="800">
                <a:latin typeface="Trebuchet MS" pitchFamily="-111" charset="0"/>
              </a:rPr>
              <a:t>AAA</a:t>
            </a:r>
          </a:p>
        </p:txBody>
      </p:sp>
      <p:sp>
        <p:nvSpPr>
          <p:cNvPr id="18" name="Rectangle 12"/>
          <p:cNvSpPr>
            <a:spLocks noChangeArrowheads="1"/>
          </p:cNvSpPr>
          <p:nvPr/>
        </p:nvSpPr>
        <p:spPr bwMode="auto">
          <a:xfrm>
            <a:off x="7515225" y="2352675"/>
            <a:ext cx="969963" cy="365125"/>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3087" tIns="73852" rIns="123087" bIns="73852" anchor="ctr"/>
          <a:lstStyle/>
          <a:p>
            <a:pPr algn="ctr" defTabSz="820738" eaLnBrk="0" hangingPunct="0"/>
            <a:r>
              <a:rPr lang="en-US" sz="900" b="1">
                <a:solidFill>
                  <a:schemeClr val="bg1"/>
                </a:solidFill>
                <a:latin typeface="Trebuchet MS" pitchFamily="-111" charset="0"/>
              </a:rPr>
              <a:t>Bankruptcy remote sale</a:t>
            </a:r>
          </a:p>
        </p:txBody>
      </p:sp>
      <p:sp>
        <p:nvSpPr>
          <p:cNvPr id="19" name="Line 13"/>
          <p:cNvSpPr>
            <a:spLocks noChangeShapeType="1"/>
          </p:cNvSpPr>
          <p:nvPr/>
        </p:nvSpPr>
        <p:spPr bwMode="auto">
          <a:xfrm>
            <a:off x="7169150" y="2286000"/>
            <a:ext cx="1588" cy="538163"/>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Rectangle 14"/>
          <p:cNvSpPr>
            <a:spLocks noChangeArrowheads="1"/>
          </p:cNvSpPr>
          <p:nvPr/>
        </p:nvSpPr>
        <p:spPr bwMode="auto">
          <a:xfrm>
            <a:off x="6615113" y="2824163"/>
            <a:ext cx="1120775" cy="469900"/>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3087" tIns="73852" rIns="123087" bIns="73852" anchor="ctr"/>
          <a:lstStyle/>
          <a:p>
            <a:pPr algn="ctr" defTabSz="820738" eaLnBrk="0" hangingPunct="0"/>
            <a:r>
              <a:rPr lang="en-US" sz="900" b="1">
                <a:solidFill>
                  <a:schemeClr val="bg1"/>
                </a:solidFill>
                <a:latin typeface="Trebuchet MS" pitchFamily="-111" charset="0"/>
              </a:rPr>
              <a:t>Owner Trust</a:t>
            </a:r>
          </a:p>
          <a:p>
            <a:pPr algn="ctr" defTabSz="820738" eaLnBrk="0" hangingPunct="0"/>
            <a:r>
              <a:rPr lang="en-US" sz="900" b="1">
                <a:solidFill>
                  <a:schemeClr val="bg1"/>
                </a:solidFill>
                <a:latin typeface="Trebuchet MS" pitchFamily="-111" charset="0"/>
              </a:rPr>
              <a:t>Issuer</a:t>
            </a:r>
          </a:p>
        </p:txBody>
      </p:sp>
      <p:sp>
        <p:nvSpPr>
          <p:cNvPr id="21" name="Line 15"/>
          <p:cNvSpPr>
            <a:spLocks noChangeShapeType="1"/>
          </p:cNvSpPr>
          <p:nvPr/>
        </p:nvSpPr>
        <p:spPr bwMode="auto">
          <a:xfrm flipV="1">
            <a:off x="6199188" y="3025775"/>
            <a:ext cx="415925" cy="1588"/>
          </a:xfrm>
          <a:prstGeom prst="line">
            <a:avLst/>
          </a:prstGeom>
          <a:noFill/>
          <a:ln w="12700">
            <a:solidFill>
              <a:srgbClr val="000000"/>
            </a:solidFill>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 name="Rectangle 16"/>
          <p:cNvSpPr>
            <a:spLocks noChangeArrowheads="1"/>
          </p:cNvSpPr>
          <p:nvPr/>
        </p:nvSpPr>
        <p:spPr bwMode="auto">
          <a:xfrm>
            <a:off x="7931150" y="4370388"/>
            <a:ext cx="831850" cy="298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628" tIns="41315" rIns="82628" bIns="41315">
            <a:spAutoFit/>
          </a:bodyPr>
          <a:lstStyle/>
          <a:p>
            <a:pPr defTabSz="820738" eaLnBrk="0" hangingPunct="0"/>
            <a:r>
              <a:rPr lang="en-US" sz="700" dirty="0">
                <a:latin typeface="Trebuchet MS" pitchFamily="-111" charset="0"/>
              </a:rPr>
              <a:t>Investors /</a:t>
            </a:r>
            <a:br>
              <a:rPr lang="en-US" sz="700" dirty="0">
                <a:latin typeface="Trebuchet MS" pitchFamily="-111" charset="0"/>
              </a:rPr>
            </a:br>
            <a:r>
              <a:rPr lang="en-US" sz="700" dirty="0">
                <a:latin typeface="Trebuchet MS" pitchFamily="-111" charset="0"/>
              </a:rPr>
              <a:t>Retained</a:t>
            </a:r>
          </a:p>
        </p:txBody>
      </p:sp>
      <p:sp>
        <p:nvSpPr>
          <p:cNvPr id="23" name="Rectangle 17"/>
          <p:cNvSpPr>
            <a:spLocks noChangeArrowheads="1"/>
          </p:cNvSpPr>
          <p:nvPr/>
        </p:nvSpPr>
        <p:spPr bwMode="auto">
          <a:xfrm>
            <a:off x="7931150" y="3563938"/>
            <a:ext cx="692150" cy="12096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24" name="Rectangle 18"/>
          <p:cNvSpPr>
            <a:spLocks noChangeArrowheads="1"/>
          </p:cNvSpPr>
          <p:nvPr/>
        </p:nvSpPr>
        <p:spPr bwMode="auto">
          <a:xfrm>
            <a:off x="8001000" y="3697288"/>
            <a:ext cx="561975" cy="428625"/>
          </a:xfrm>
          <a:prstGeom prst="rect">
            <a:avLst/>
          </a:prstGeom>
          <a:solidFill>
            <a:schemeClr val="bg1"/>
          </a:solidFill>
          <a:ln w="12700">
            <a:solidFill>
              <a:srgbClr val="000000"/>
            </a:solidFill>
            <a:miter lim="800000"/>
            <a:headEnd/>
            <a:tailEnd/>
          </a:ln>
        </p:spPr>
        <p:txBody>
          <a:bodyPr wrap="none" lIns="82628" tIns="41315" rIns="82628" bIns="41315" anchor="ctr"/>
          <a:lstStyle/>
          <a:p>
            <a:pPr algn="ctr" defTabSz="820738" eaLnBrk="0" hangingPunct="0"/>
            <a:r>
              <a:rPr lang="en-US" sz="800" dirty="0">
                <a:latin typeface="Trebuchet MS" pitchFamily="-111" charset="0"/>
              </a:rPr>
              <a:t>Class B </a:t>
            </a:r>
          </a:p>
          <a:p>
            <a:pPr algn="ctr" defTabSz="820738" eaLnBrk="0" hangingPunct="0"/>
            <a:r>
              <a:rPr lang="en-US" sz="800" dirty="0">
                <a:latin typeface="Trebuchet MS" pitchFamily="-111" charset="0"/>
              </a:rPr>
              <a:t>Certs</a:t>
            </a:r>
          </a:p>
          <a:p>
            <a:pPr algn="ctr" defTabSz="820738" eaLnBrk="0" hangingPunct="0"/>
            <a:r>
              <a:rPr lang="en-US" sz="800" dirty="0">
                <a:latin typeface="Trebuchet MS" pitchFamily="-111" charset="0"/>
              </a:rPr>
              <a:t>A</a:t>
            </a:r>
          </a:p>
        </p:txBody>
      </p:sp>
      <p:sp>
        <p:nvSpPr>
          <p:cNvPr id="25" name="Rectangle 19"/>
          <p:cNvSpPr>
            <a:spLocks noChangeArrowheads="1"/>
          </p:cNvSpPr>
          <p:nvPr/>
        </p:nvSpPr>
        <p:spPr bwMode="auto">
          <a:xfrm>
            <a:off x="6477000" y="4370388"/>
            <a:ext cx="692150" cy="191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628" tIns="41315" rIns="82628" bIns="41315">
            <a:spAutoFit/>
          </a:bodyPr>
          <a:lstStyle/>
          <a:p>
            <a:pPr defTabSz="820738" eaLnBrk="0" hangingPunct="0"/>
            <a:r>
              <a:rPr lang="en-US" sz="700">
                <a:latin typeface="Trebuchet MS" pitchFamily="-111" charset="0"/>
              </a:rPr>
              <a:t>Investors</a:t>
            </a:r>
          </a:p>
        </p:txBody>
      </p:sp>
      <p:sp>
        <p:nvSpPr>
          <p:cNvPr id="26" name="Rectangle 20"/>
          <p:cNvSpPr>
            <a:spLocks noChangeArrowheads="1"/>
          </p:cNvSpPr>
          <p:nvPr/>
        </p:nvSpPr>
        <p:spPr bwMode="auto">
          <a:xfrm>
            <a:off x="6961188" y="4370388"/>
            <a:ext cx="692150" cy="191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628" tIns="41315" rIns="82628" bIns="41315">
            <a:spAutoFit/>
          </a:bodyPr>
          <a:lstStyle/>
          <a:p>
            <a:pPr algn="ctr" defTabSz="820738" eaLnBrk="0" hangingPunct="0"/>
            <a:r>
              <a:rPr lang="en-US" sz="700">
                <a:latin typeface="Trebuchet MS" pitchFamily="-111" charset="0"/>
              </a:rPr>
              <a:t>Investors</a:t>
            </a:r>
          </a:p>
        </p:txBody>
      </p:sp>
      <p:sp>
        <p:nvSpPr>
          <p:cNvPr id="27" name="Rectangle 21"/>
          <p:cNvSpPr>
            <a:spLocks noChangeArrowheads="1"/>
          </p:cNvSpPr>
          <p:nvPr/>
        </p:nvSpPr>
        <p:spPr bwMode="auto">
          <a:xfrm>
            <a:off x="6545263" y="3697288"/>
            <a:ext cx="485775" cy="428625"/>
          </a:xfrm>
          <a:prstGeom prst="rect">
            <a:avLst/>
          </a:prstGeom>
          <a:solidFill>
            <a:schemeClr val="bg1"/>
          </a:solidFill>
          <a:ln w="12700">
            <a:solidFill>
              <a:srgbClr val="000000"/>
            </a:solidFill>
            <a:miter lim="800000"/>
            <a:headEnd/>
            <a:tailEnd/>
          </a:ln>
        </p:spPr>
        <p:txBody>
          <a:bodyPr wrap="none" lIns="82628" tIns="41315" rIns="82628" bIns="41315" anchor="ctr"/>
          <a:lstStyle/>
          <a:p>
            <a:pPr algn="ctr" defTabSz="820738" eaLnBrk="0" hangingPunct="0"/>
            <a:r>
              <a:rPr lang="en-US" sz="800" dirty="0">
                <a:latin typeface="Trebuchet MS" pitchFamily="-111" charset="0"/>
              </a:rPr>
              <a:t>Class A-3</a:t>
            </a:r>
          </a:p>
          <a:p>
            <a:pPr algn="ctr" defTabSz="820738" eaLnBrk="0" hangingPunct="0"/>
            <a:r>
              <a:rPr lang="en-US" sz="800" dirty="0">
                <a:latin typeface="Trebuchet MS" pitchFamily="-111" charset="0"/>
              </a:rPr>
              <a:t>Notes</a:t>
            </a:r>
          </a:p>
          <a:p>
            <a:pPr algn="ctr" defTabSz="820738" eaLnBrk="0" hangingPunct="0"/>
            <a:r>
              <a:rPr lang="en-US" sz="800" dirty="0">
                <a:latin typeface="Trebuchet MS" pitchFamily="-111" charset="0"/>
              </a:rPr>
              <a:t>AAA</a:t>
            </a:r>
          </a:p>
        </p:txBody>
      </p:sp>
      <p:sp>
        <p:nvSpPr>
          <p:cNvPr id="28" name="Rectangle 22"/>
          <p:cNvSpPr>
            <a:spLocks noChangeArrowheads="1"/>
          </p:cNvSpPr>
          <p:nvPr/>
        </p:nvSpPr>
        <p:spPr bwMode="auto">
          <a:xfrm>
            <a:off x="7099300" y="3697288"/>
            <a:ext cx="485775" cy="428625"/>
          </a:xfrm>
          <a:prstGeom prst="rect">
            <a:avLst/>
          </a:prstGeom>
          <a:solidFill>
            <a:schemeClr val="bg1"/>
          </a:solidFill>
          <a:ln w="12700">
            <a:solidFill>
              <a:srgbClr val="000000"/>
            </a:solidFill>
            <a:miter lim="800000"/>
            <a:headEnd/>
            <a:tailEnd/>
          </a:ln>
        </p:spPr>
        <p:txBody>
          <a:bodyPr wrap="none" lIns="82628" tIns="41315" rIns="82628" bIns="41315" anchor="ctr"/>
          <a:lstStyle/>
          <a:p>
            <a:pPr algn="ctr" defTabSz="820738" eaLnBrk="0" hangingPunct="0"/>
            <a:r>
              <a:rPr lang="en-US" sz="800" dirty="0">
                <a:latin typeface="Trebuchet MS" pitchFamily="-111" charset="0"/>
              </a:rPr>
              <a:t>Class A-4 </a:t>
            </a:r>
          </a:p>
          <a:p>
            <a:pPr algn="ctr" defTabSz="820738" eaLnBrk="0" hangingPunct="0"/>
            <a:r>
              <a:rPr lang="en-US" sz="800" dirty="0">
                <a:latin typeface="Trebuchet MS" pitchFamily="-111" charset="0"/>
              </a:rPr>
              <a:t>Notes</a:t>
            </a:r>
          </a:p>
          <a:p>
            <a:pPr algn="ctr" defTabSz="820738" eaLnBrk="0" hangingPunct="0"/>
            <a:r>
              <a:rPr lang="en-US" sz="800" dirty="0">
                <a:latin typeface="Trebuchet MS" pitchFamily="-111" charset="0"/>
              </a:rPr>
              <a:t>AAA</a:t>
            </a:r>
          </a:p>
        </p:txBody>
      </p:sp>
      <p:sp>
        <p:nvSpPr>
          <p:cNvPr id="29" name="Line 23"/>
          <p:cNvSpPr>
            <a:spLocks noChangeShapeType="1"/>
          </p:cNvSpPr>
          <p:nvPr/>
        </p:nvSpPr>
        <p:spPr bwMode="auto">
          <a:xfrm>
            <a:off x="8277225" y="3429000"/>
            <a:ext cx="1588" cy="26828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 name="Line 24"/>
          <p:cNvSpPr>
            <a:spLocks noChangeShapeType="1"/>
          </p:cNvSpPr>
          <p:nvPr/>
        </p:nvSpPr>
        <p:spPr bwMode="auto">
          <a:xfrm>
            <a:off x="5715000" y="3429000"/>
            <a:ext cx="2562225"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31" name="Line 25"/>
          <p:cNvSpPr>
            <a:spLocks noChangeShapeType="1"/>
          </p:cNvSpPr>
          <p:nvPr/>
        </p:nvSpPr>
        <p:spPr bwMode="auto">
          <a:xfrm>
            <a:off x="5715000" y="3429000"/>
            <a:ext cx="1588" cy="26828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26"/>
          <p:cNvSpPr>
            <a:spLocks noChangeShapeType="1"/>
          </p:cNvSpPr>
          <p:nvPr/>
        </p:nvSpPr>
        <p:spPr bwMode="auto">
          <a:xfrm>
            <a:off x="7099300" y="3294063"/>
            <a:ext cx="1588" cy="1349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33" name="Line 27"/>
          <p:cNvSpPr>
            <a:spLocks noChangeShapeType="1"/>
          </p:cNvSpPr>
          <p:nvPr/>
        </p:nvSpPr>
        <p:spPr bwMode="auto">
          <a:xfrm>
            <a:off x="6269038" y="3429000"/>
            <a:ext cx="1587" cy="26828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8"/>
          <p:cNvSpPr>
            <a:spLocks noChangeShapeType="1"/>
          </p:cNvSpPr>
          <p:nvPr/>
        </p:nvSpPr>
        <p:spPr bwMode="auto">
          <a:xfrm>
            <a:off x="6753225" y="3429000"/>
            <a:ext cx="1588" cy="26828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 name="Line 29"/>
          <p:cNvSpPr>
            <a:spLocks noChangeShapeType="1"/>
          </p:cNvSpPr>
          <p:nvPr/>
        </p:nvSpPr>
        <p:spPr bwMode="auto">
          <a:xfrm>
            <a:off x="7377113" y="3429000"/>
            <a:ext cx="1587" cy="26828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 name="Text Box 32"/>
          <p:cNvSpPr txBox="1">
            <a:spLocks noChangeArrowheads="1"/>
          </p:cNvSpPr>
          <p:nvPr>
            <p:custDataLst>
              <p:tags r:id="rId2"/>
            </p:custDataLst>
          </p:nvPr>
        </p:nvSpPr>
        <p:spPr bwMode="auto">
          <a:xfrm>
            <a:off x="5157788" y="1344613"/>
            <a:ext cx="3605212" cy="204787"/>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3087" tIns="73852" rIns="123087" bIns="73852" anchor="ct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r>
              <a:rPr lang="en-US" sz="1100" b="1">
                <a:solidFill>
                  <a:schemeClr val="bg1"/>
                </a:solidFill>
                <a:latin typeface="Trebuchet MS" pitchFamily="-111" charset="0"/>
              </a:rPr>
              <a:t>Owner Trust</a:t>
            </a:r>
          </a:p>
        </p:txBody>
      </p:sp>
    </p:spTree>
    <p:extLst>
      <p:ext uri="{BB962C8B-B14F-4D97-AF65-F5344CB8AC3E}">
        <p14:creationId xmlns:p14="http://schemas.microsoft.com/office/powerpoint/2010/main" val="1395909579"/>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B4425D"/>
                </a:solidFill>
              </a:rPr>
              <a:t>Intermission: Bond and Mortgage Convexity</a:t>
            </a:r>
          </a:p>
        </p:txBody>
      </p:sp>
      <p:sp>
        <p:nvSpPr>
          <p:cNvPr id="3" name="Content Placeholder 2"/>
          <p:cNvSpPr>
            <a:spLocks noGrp="1"/>
          </p:cNvSpPr>
          <p:nvPr>
            <p:ph idx="1"/>
          </p:nvPr>
        </p:nvSpPr>
        <p:spPr>
          <a:xfrm>
            <a:off x="457200" y="1143001"/>
            <a:ext cx="4480560" cy="4160519"/>
          </a:xfrm>
        </p:spPr>
        <p:txBody>
          <a:bodyPr>
            <a:normAutofit/>
          </a:bodyPr>
          <a:lstStyle/>
          <a:p>
            <a:pPr marL="285750" indent="-285750">
              <a:buFont typeface="Wingdings" panose="05000000000000000000" pitchFamily="2" charset="2"/>
              <a:buChar char="Ø"/>
            </a:pPr>
            <a:r>
              <a:rPr lang="en-US" dirty="0"/>
              <a:t>Bonds are </a:t>
            </a:r>
            <a:r>
              <a:rPr lang="en-US" b="1" dirty="0">
                <a:solidFill>
                  <a:srgbClr val="00B050"/>
                </a:solidFill>
              </a:rPr>
              <a:t>positively convex</a:t>
            </a:r>
          </a:p>
          <a:p>
            <a:pPr>
              <a:buNone/>
            </a:pPr>
            <a:endParaRPr lang="en-US" b="1" dirty="0">
              <a:solidFill>
                <a:srgbClr val="00B050"/>
              </a:solidFill>
            </a:endParaRPr>
          </a:p>
          <a:p>
            <a:pPr marL="285750" indent="-285750">
              <a:buFont typeface="Wingdings" panose="05000000000000000000" pitchFamily="2" charset="2"/>
              <a:buChar char="Ø"/>
            </a:pPr>
            <a:r>
              <a:rPr lang="en-US" dirty="0"/>
              <a:t>Mortgages are </a:t>
            </a:r>
            <a:r>
              <a:rPr lang="en-US" b="1" dirty="0">
                <a:solidFill>
                  <a:srgbClr val="FF0000"/>
                </a:solidFill>
              </a:rPr>
              <a:t>negatively convex!</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solidFill>
                  <a:srgbClr val="B4425D"/>
                </a:solidFill>
              </a:rPr>
              <a:t>Why?</a:t>
            </a:r>
          </a:p>
        </p:txBody>
      </p:sp>
      <p:pic>
        <p:nvPicPr>
          <p:cNvPr id="6" name="Picture 5">
            <a:extLst>
              <a:ext uri="{FF2B5EF4-FFF2-40B4-BE49-F238E27FC236}">
                <a16:creationId xmlns:a16="http://schemas.microsoft.com/office/drawing/2014/main" id="{92F3905E-3965-C844-8ACB-F2028305261E}"/>
              </a:ext>
            </a:extLst>
          </p:cNvPr>
          <p:cNvPicPr>
            <a:picLocks noChangeAspect="1"/>
          </p:cNvPicPr>
          <p:nvPr/>
        </p:nvPicPr>
        <p:blipFill>
          <a:blip r:embed="rId2"/>
          <a:stretch>
            <a:fillRect/>
          </a:stretch>
        </p:blipFill>
        <p:spPr>
          <a:xfrm>
            <a:off x="3977640" y="1417320"/>
            <a:ext cx="4572000" cy="2755900"/>
          </a:xfrm>
          <a:prstGeom prst="rect">
            <a:avLst/>
          </a:prstGeom>
        </p:spPr>
      </p:pic>
      <p:sp>
        <p:nvSpPr>
          <p:cNvPr id="37" name="TextBox 36">
            <a:extLst>
              <a:ext uri="{FF2B5EF4-FFF2-40B4-BE49-F238E27FC236}">
                <a16:creationId xmlns:a16="http://schemas.microsoft.com/office/drawing/2014/main" id="{81A938BF-1458-7145-BE8F-BB1EE1AD466F}"/>
              </a:ext>
            </a:extLst>
          </p:cNvPr>
          <p:cNvSpPr txBox="1"/>
          <p:nvPr/>
        </p:nvSpPr>
        <p:spPr>
          <a:xfrm>
            <a:off x="457200" y="6535281"/>
            <a:ext cx="4594528" cy="276999"/>
          </a:xfrm>
          <a:prstGeom prst="rect">
            <a:avLst/>
          </a:prstGeom>
          <a:noFill/>
        </p:spPr>
        <p:txBody>
          <a:bodyPr wrap="none" rtlCol="0">
            <a:spAutoFit/>
          </a:bodyPr>
          <a:lstStyle/>
          <a:p>
            <a:r>
              <a:rPr lang="en-US" sz="1200" b="1" dirty="0"/>
              <a:t>In “Content”, see spreadsheet “PV as interest rates change”</a:t>
            </a:r>
          </a:p>
        </p:txBody>
      </p:sp>
    </p:spTree>
    <p:extLst>
      <p:ext uri="{BB962C8B-B14F-4D97-AF65-F5344CB8AC3E}">
        <p14:creationId xmlns:p14="http://schemas.microsoft.com/office/powerpoint/2010/main" val="852996417"/>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solidFill>
              </a:rPr>
              <a:t>Asset Liability Management (ALM) and SVB, SB and FRB*</a:t>
            </a:r>
          </a:p>
        </p:txBody>
      </p:sp>
      <p:sp>
        <p:nvSpPr>
          <p:cNvPr id="5" name="Content Placeholder 4"/>
          <p:cNvSpPr>
            <a:spLocks noGrp="1"/>
          </p:cNvSpPr>
          <p:nvPr>
            <p:ph idx="1"/>
          </p:nvPr>
        </p:nvSpPr>
        <p:spPr>
          <a:xfrm>
            <a:off x="457200" y="1219200"/>
            <a:ext cx="7467600" cy="3505200"/>
          </a:xfrm>
        </p:spPr>
        <p:txBody>
          <a:bodyPr>
            <a:noAutofit/>
          </a:bodyPr>
          <a:lstStyle/>
          <a:p>
            <a:r>
              <a:rPr lang="en-US" b="1" dirty="0"/>
              <a:t>What does this “saying” mean: “Banks borrow </a:t>
            </a:r>
            <a:r>
              <a:rPr lang="en-US" b="1" i="1" dirty="0"/>
              <a:t>short</a:t>
            </a:r>
            <a:r>
              <a:rPr lang="en-US" b="1" dirty="0"/>
              <a:t> and lend </a:t>
            </a:r>
            <a:r>
              <a:rPr lang="en-US" b="1" i="1" dirty="0"/>
              <a:t>long</a:t>
            </a:r>
            <a:r>
              <a:rPr lang="en-US" b="1" dirty="0"/>
              <a:t>”</a:t>
            </a:r>
          </a:p>
          <a:p>
            <a:pPr lvl="1"/>
            <a:r>
              <a:rPr lang="en-US" dirty="0"/>
              <a:t>Bank </a:t>
            </a:r>
            <a:r>
              <a:rPr lang="en-US" i="1" dirty="0"/>
              <a:t>deposits</a:t>
            </a:r>
            <a:r>
              <a:rPr lang="en-US" dirty="0"/>
              <a:t> (e.g. checking accounts) </a:t>
            </a:r>
            <a:r>
              <a:rPr lang="en-US" i="1" dirty="0"/>
              <a:t>can be withdrawn by customers at any time</a:t>
            </a:r>
          </a:p>
          <a:p>
            <a:pPr lvl="1"/>
            <a:r>
              <a:rPr lang="en-US" dirty="0"/>
              <a:t>But banks’ </a:t>
            </a:r>
            <a:r>
              <a:rPr lang="en-US" i="1" dirty="0"/>
              <a:t>loans</a:t>
            </a:r>
            <a:r>
              <a:rPr lang="en-US" dirty="0"/>
              <a:t> to borrowers in the form of mortgages or loans to companies which may last for </a:t>
            </a:r>
            <a:r>
              <a:rPr lang="en-US" i="1" dirty="0"/>
              <a:t>years</a:t>
            </a:r>
          </a:p>
          <a:p>
            <a:pPr lvl="1"/>
            <a:endParaRPr lang="en-US" dirty="0"/>
          </a:p>
          <a:p>
            <a:pPr marL="0" lvl="1" indent="0">
              <a:buNone/>
            </a:pPr>
            <a:r>
              <a:rPr lang="en-US" b="1" dirty="0"/>
              <a:t>Are there economic incentives for banks to do this? </a:t>
            </a:r>
          </a:p>
          <a:p>
            <a:pPr lvl="1"/>
            <a:r>
              <a:rPr lang="en-US" dirty="0"/>
              <a:t>Yes, the yield curve is usually upward sloping</a:t>
            </a:r>
            <a:endParaRPr lang="en-US" b="1" dirty="0"/>
          </a:p>
          <a:p>
            <a:pPr marL="0" lvl="1" indent="0">
              <a:buNone/>
            </a:pPr>
            <a:endParaRPr lang="en-US" b="1" dirty="0"/>
          </a:p>
          <a:p>
            <a:pPr marL="0" lvl="1" indent="0">
              <a:buNone/>
            </a:pPr>
            <a:r>
              <a:rPr lang="en-US" b="1" dirty="0"/>
              <a:t>If customers can withdraw their deposits at any time, doesn’t this create a large “liquidity” risk? </a:t>
            </a:r>
            <a:r>
              <a:rPr lang="en-US" dirty="0"/>
              <a:t>(i.e. the risk that they run out of cash when borrowers withdraw their deposits?</a:t>
            </a:r>
          </a:p>
          <a:p>
            <a:pPr lvl="1"/>
            <a:r>
              <a:rPr lang="en-US" dirty="0"/>
              <a:t>Yes, so banks have to be very careful to model the </a:t>
            </a:r>
            <a:r>
              <a:rPr lang="en-US" i="1" dirty="0"/>
              <a:t>behavior</a:t>
            </a:r>
            <a:r>
              <a:rPr lang="en-US" dirty="0"/>
              <a:t> of their customers</a:t>
            </a:r>
          </a:p>
          <a:p>
            <a:pPr lvl="1"/>
            <a:endParaRPr lang="en-US" dirty="0"/>
          </a:p>
          <a:p>
            <a:pPr lvl="1"/>
            <a:endParaRPr lang="en-US" dirty="0"/>
          </a:p>
          <a:p>
            <a:pPr lvl="1"/>
            <a:endParaRPr lang="en-US" dirty="0"/>
          </a:p>
          <a:p>
            <a:pPr marL="0" lvl="1" indent="0">
              <a:buNone/>
            </a:pPr>
            <a:r>
              <a:rPr lang="en-US" b="1" dirty="0">
                <a:solidFill>
                  <a:srgbClr val="B4425D"/>
                </a:solidFill>
              </a:rPr>
              <a:t>How long have you had your cash in your checking account?</a:t>
            </a:r>
          </a:p>
          <a:p>
            <a:pPr lvl="1"/>
            <a:endParaRPr lang="en-US" dirty="0"/>
          </a:p>
        </p:txBody>
      </p:sp>
      <p:sp>
        <p:nvSpPr>
          <p:cNvPr id="3" name="TextBox 2">
            <a:extLst>
              <a:ext uri="{FF2B5EF4-FFF2-40B4-BE49-F238E27FC236}">
                <a16:creationId xmlns:a16="http://schemas.microsoft.com/office/drawing/2014/main" id="{BF829094-E788-AE42-AF99-CF5E404AF0FC}"/>
              </a:ext>
            </a:extLst>
          </p:cNvPr>
          <p:cNvSpPr txBox="1"/>
          <p:nvPr/>
        </p:nvSpPr>
        <p:spPr>
          <a:xfrm>
            <a:off x="1292772" y="6547945"/>
            <a:ext cx="3946401" cy="184666"/>
          </a:xfrm>
          <a:prstGeom prst="rect">
            <a:avLst/>
          </a:prstGeom>
          <a:noFill/>
        </p:spPr>
        <p:txBody>
          <a:bodyPr wrap="none" lIns="0" tIns="0" rIns="0" bIns="0" rtlCol="0">
            <a:spAutoFit/>
          </a:bodyPr>
          <a:lstStyle/>
          <a:p>
            <a:r>
              <a:rPr lang="en-US" sz="1200" dirty="0"/>
              <a:t>* Silicon Valley Bank, Signature Bank, First Republic Bank</a:t>
            </a:r>
          </a:p>
        </p:txBody>
      </p:sp>
    </p:spTree>
    <p:extLst>
      <p:ext uri="{BB962C8B-B14F-4D97-AF65-F5344CB8AC3E}">
        <p14:creationId xmlns:p14="http://schemas.microsoft.com/office/powerpoint/2010/main" val="1578366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Topics</a:t>
            </a:r>
          </a:p>
        </p:txBody>
      </p:sp>
      <p:sp>
        <p:nvSpPr>
          <p:cNvPr id="3" name="Content Placeholder 2"/>
          <p:cNvSpPr>
            <a:spLocks noGrp="1"/>
          </p:cNvSpPr>
          <p:nvPr>
            <p:ph idx="1"/>
          </p:nvPr>
        </p:nvSpPr>
        <p:spPr>
          <a:xfrm>
            <a:off x="457197" y="1234440"/>
            <a:ext cx="8220456" cy="5303520"/>
          </a:xfrm>
        </p:spPr>
        <p:txBody>
          <a:bodyPr>
            <a:noAutofit/>
          </a:bodyPr>
          <a:lstStyle/>
          <a:p>
            <a:pPr marL="285750" indent="-285750">
              <a:lnSpc>
                <a:spcPct val="100000"/>
              </a:lnSpc>
              <a:spcBef>
                <a:spcPts val="0"/>
              </a:spcBef>
              <a:buFont typeface="Wingdings" pitchFamily="2" charset="2"/>
              <a:buChar char="Ø"/>
            </a:pPr>
            <a:r>
              <a:rPr lang="en-US" b="1" dirty="0">
                <a:solidFill>
                  <a:srgbClr val="B4425D"/>
                </a:solidFill>
              </a:rPr>
              <a:t>Intermission 1: The impact of principal being paid early</a:t>
            </a:r>
          </a:p>
          <a:p>
            <a:pPr>
              <a:lnSpc>
                <a:spcPct val="100000"/>
              </a:lnSpc>
              <a:spcBef>
                <a:spcPts val="0"/>
              </a:spcBef>
              <a:buNone/>
            </a:pPr>
            <a:endParaRPr lang="en-US" dirty="0"/>
          </a:p>
          <a:p>
            <a:pPr>
              <a:lnSpc>
                <a:spcPct val="100000"/>
              </a:lnSpc>
              <a:spcBef>
                <a:spcPts val="0"/>
              </a:spcBef>
              <a:buNone/>
            </a:pPr>
            <a:endParaRPr lang="en-US" dirty="0"/>
          </a:p>
          <a:p>
            <a:pPr marL="285750" indent="-285750">
              <a:lnSpc>
                <a:spcPct val="100000"/>
              </a:lnSpc>
              <a:spcBef>
                <a:spcPts val="0"/>
              </a:spcBef>
              <a:buFont typeface="Wingdings" panose="05000000000000000000" pitchFamily="2" charset="2"/>
              <a:buChar char="Ø"/>
            </a:pPr>
            <a:r>
              <a:rPr lang="en-US" dirty="0"/>
              <a:t>Previous Homework (CLO waterfall)</a:t>
            </a:r>
          </a:p>
          <a:p>
            <a:pPr marL="285750" indent="-285750">
              <a:lnSpc>
                <a:spcPct val="100000"/>
              </a:lnSpc>
              <a:spcBef>
                <a:spcPts val="0"/>
              </a:spcBef>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ABS (non-mortgage-related Securitized Products)</a:t>
            </a:r>
          </a:p>
          <a:p>
            <a:pPr marL="514350" lvl="1" indent="-285750">
              <a:lnSpc>
                <a:spcPct val="100000"/>
              </a:lnSpc>
              <a:spcBef>
                <a:spcPts val="0"/>
              </a:spcBef>
            </a:pPr>
            <a:r>
              <a:rPr lang="en-US" dirty="0"/>
              <a:t>Credit Card ABS</a:t>
            </a:r>
          </a:p>
          <a:p>
            <a:pPr marL="514350" lvl="1" indent="-285750">
              <a:lnSpc>
                <a:spcPct val="100000"/>
              </a:lnSpc>
              <a:spcBef>
                <a:spcPts val="0"/>
              </a:spcBef>
            </a:pPr>
            <a:r>
              <a:rPr lang="en-US" dirty="0"/>
              <a:t>Auto ABS</a:t>
            </a:r>
          </a:p>
          <a:p>
            <a:pPr>
              <a:lnSpc>
                <a:spcPct val="100000"/>
              </a:lnSpc>
              <a:spcBef>
                <a:spcPts val="0"/>
              </a:spcBef>
              <a:buNone/>
            </a:pPr>
            <a:endParaRPr lang="en-US" dirty="0"/>
          </a:p>
          <a:p>
            <a:pPr marL="285750" indent="-285750">
              <a:lnSpc>
                <a:spcPct val="100000"/>
              </a:lnSpc>
              <a:spcBef>
                <a:spcPts val="0"/>
              </a:spcBef>
              <a:buFont typeface="Wingdings" pitchFamily="2" charset="2"/>
              <a:buChar char="Ø"/>
            </a:pPr>
            <a:r>
              <a:rPr lang="en-US" b="1" dirty="0">
                <a:solidFill>
                  <a:srgbClr val="B4425D"/>
                </a:solidFill>
              </a:rPr>
              <a:t>Intermission 2: Bond convexity</a:t>
            </a:r>
          </a:p>
          <a:p>
            <a:pPr marL="285750" indent="-285750">
              <a:lnSpc>
                <a:spcPct val="100000"/>
              </a:lnSpc>
              <a:spcBef>
                <a:spcPts val="0"/>
              </a:spcBef>
              <a:buFont typeface="Wingdings" pitchFamily="2" charset="2"/>
              <a:buChar char="Ø"/>
            </a:pPr>
            <a:endParaRPr lang="en-US" b="1" dirty="0">
              <a:solidFill>
                <a:srgbClr val="B4425D"/>
              </a:solidFill>
            </a:endParaRPr>
          </a:p>
          <a:p>
            <a:pPr marL="285750" indent="-285750">
              <a:lnSpc>
                <a:spcPct val="100000"/>
              </a:lnSpc>
              <a:spcBef>
                <a:spcPts val="0"/>
              </a:spcBef>
              <a:buFont typeface="Wingdings" pitchFamily="2" charset="2"/>
              <a:buChar char="Ø"/>
            </a:pPr>
            <a:r>
              <a:rPr lang="en-US" dirty="0"/>
              <a:t>Asset Liability Management</a:t>
            </a:r>
          </a:p>
          <a:p>
            <a:pPr marL="514350" lvl="1" indent="-285750"/>
            <a:r>
              <a:rPr lang="en-US" dirty="0"/>
              <a:t>Key Takeaways</a:t>
            </a:r>
          </a:p>
          <a:p>
            <a:pPr>
              <a:lnSpc>
                <a:spcPct val="100000"/>
              </a:lnSpc>
              <a:spcBef>
                <a:spcPts val="0"/>
              </a:spcBef>
              <a:buNone/>
            </a:pPr>
            <a:endParaRPr lang="en-US" dirty="0"/>
          </a:p>
          <a:p>
            <a:pPr marL="285750" indent="-285750">
              <a:lnSpc>
                <a:spcPct val="100000"/>
              </a:lnSpc>
              <a:spcBef>
                <a:spcPts val="0"/>
              </a:spcBef>
              <a:buFont typeface="Wingdings" panose="05000000000000000000" pitchFamily="2" charset="2"/>
              <a:buChar char="Ø"/>
            </a:pPr>
            <a:r>
              <a:rPr lang="en-US" dirty="0"/>
              <a:t>Subprime and CDOs</a:t>
            </a:r>
          </a:p>
          <a:p>
            <a:pPr marL="514350" lvl="1" indent="-285750"/>
            <a:r>
              <a:rPr lang="en-US" dirty="0"/>
              <a:t>Key Lessons</a:t>
            </a:r>
          </a:p>
          <a:p>
            <a:pPr marL="285750" indent="-285750">
              <a:lnSpc>
                <a:spcPct val="100000"/>
              </a:lnSpc>
              <a:spcBef>
                <a:spcPts val="0"/>
              </a:spcBef>
              <a:buFont typeface="Wingdings" panose="05000000000000000000" pitchFamily="2" charset="2"/>
              <a:buChar char="Ø"/>
            </a:pPr>
            <a:endParaRPr lang="en-US" dirty="0"/>
          </a:p>
          <a:p>
            <a:pPr marL="285750" indent="-285750">
              <a:lnSpc>
                <a:spcPct val="100000"/>
              </a:lnSpc>
              <a:spcBef>
                <a:spcPts val="0"/>
              </a:spcBef>
              <a:buFont typeface="Wingdings" panose="05000000000000000000" pitchFamily="2" charset="2"/>
              <a:buChar char="Ø"/>
            </a:pPr>
            <a:r>
              <a:rPr lang="en-US" dirty="0"/>
              <a:t>Appendix</a:t>
            </a:r>
          </a:p>
          <a:p>
            <a:pPr marL="514350" lvl="1" indent="-285750"/>
            <a:r>
              <a:rPr lang="en-US" dirty="0"/>
              <a:t>Credit Spreads – CMBS, Cards, Autos, SLABS</a:t>
            </a:r>
          </a:p>
          <a:p>
            <a:pPr marL="514350" lvl="1" indent="-285750"/>
            <a:r>
              <a:rPr lang="en-US" dirty="0"/>
              <a:t>More about Default and Foreclosure</a:t>
            </a:r>
          </a:p>
          <a:p>
            <a:pPr marL="514350" lvl="1" indent="-285750"/>
            <a:r>
              <a:rPr lang="en-US" dirty="0"/>
              <a:t>More about Subprime and CDOs – </a:t>
            </a:r>
            <a:r>
              <a:rPr lang="en-US" dirty="0" err="1"/>
              <a:t>Vasicek’s</a:t>
            </a:r>
            <a:r>
              <a:rPr lang="en-US" dirty="0"/>
              <a:t> Model (Gaussian Copula)</a:t>
            </a:r>
          </a:p>
          <a:p>
            <a:pPr marL="514350" lvl="1" indent="-285750"/>
            <a:r>
              <a:rPr lang="en-US" dirty="0"/>
              <a:t>Student Loan ABS</a:t>
            </a:r>
          </a:p>
          <a:p>
            <a:pPr marL="514350" lvl="1" indent="-285750"/>
            <a:r>
              <a:rPr lang="en-US" dirty="0"/>
              <a:t>Market Place Lending (MPLs)</a:t>
            </a:r>
          </a:p>
        </p:txBody>
      </p:sp>
    </p:spTree>
    <p:extLst>
      <p:ext uri="{BB962C8B-B14F-4D97-AF65-F5344CB8AC3E}">
        <p14:creationId xmlns:p14="http://schemas.microsoft.com/office/powerpoint/2010/main" val="4242529304"/>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solidFill>
              </a:rPr>
              <a:t>ALM: Rudimentary deposit-modeling </a:t>
            </a:r>
          </a:p>
        </p:txBody>
      </p:sp>
      <p:sp>
        <p:nvSpPr>
          <p:cNvPr id="5" name="Content Placeholder 4"/>
          <p:cNvSpPr>
            <a:spLocks noGrp="1"/>
          </p:cNvSpPr>
          <p:nvPr>
            <p:ph idx="1"/>
          </p:nvPr>
        </p:nvSpPr>
        <p:spPr>
          <a:xfrm>
            <a:off x="457200" y="1219200"/>
            <a:ext cx="7467600" cy="3505200"/>
          </a:xfrm>
        </p:spPr>
        <p:txBody>
          <a:bodyPr>
            <a:noAutofit/>
          </a:bodyPr>
          <a:lstStyle/>
          <a:p>
            <a:pPr marL="0" lvl="1" indent="0">
              <a:buNone/>
            </a:pPr>
            <a:r>
              <a:rPr lang="en-US" dirty="0"/>
              <a:t>Some concepts:</a:t>
            </a:r>
          </a:p>
          <a:p>
            <a:pPr marL="0" lvl="1" indent="0">
              <a:buNone/>
            </a:pPr>
            <a:endParaRPr lang="en-US" dirty="0"/>
          </a:p>
          <a:p>
            <a:pPr lvl="1"/>
            <a:r>
              <a:rPr lang="en-US" b="1" i="1" u="sng" dirty="0"/>
              <a:t>1) Stickiness</a:t>
            </a:r>
            <a:r>
              <a:rPr lang="en-US" b="1" u="sng" dirty="0"/>
              <a:t> of deposits </a:t>
            </a:r>
            <a:r>
              <a:rPr lang="en-US" dirty="0"/>
              <a:t>depends on the profile of the depositor </a:t>
            </a:r>
          </a:p>
          <a:p>
            <a:pPr marL="228600" lvl="2" indent="0">
              <a:buNone/>
            </a:pPr>
            <a:r>
              <a:rPr lang="en-US" dirty="0"/>
              <a:t>(similar in concept to how prepayment behavior depends on the profile of the borrower)</a:t>
            </a:r>
          </a:p>
          <a:p>
            <a:pPr lvl="2"/>
            <a:endParaRPr lang="en-US" dirty="0"/>
          </a:p>
          <a:p>
            <a:pPr marL="452438" lvl="3" indent="0">
              <a:buNone/>
            </a:pPr>
            <a:r>
              <a:rPr lang="en-US" b="1" dirty="0">
                <a:solidFill>
                  <a:srgbClr val="B4425D"/>
                </a:solidFill>
              </a:rPr>
              <a:t>Which kinds of depositors are quicker to pull their deposits out, and which ones are slower to pull their deposits out?</a:t>
            </a:r>
            <a:endParaRPr lang="en-US" dirty="0"/>
          </a:p>
          <a:p>
            <a:pPr marL="738188" lvl="3" indent="-285750"/>
            <a:r>
              <a:rPr lang="en-US" dirty="0"/>
              <a:t>Smaller depositors may use the great majority of the amounts for day-to-day management of cash e.g. “direct-deposit” of salary, paying bills =&gt; they may not have much excess to move into other assets e.g. T-Bills</a:t>
            </a:r>
          </a:p>
        </p:txBody>
      </p:sp>
      <p:pic>
        <p:nvPicPr>
          <p:cNvPr id="4" name="Picture 3">
            <a:extLst>
              <a:ext uri="{FF2B5EF4-FFF2-40B4-BE49-F238E27FC236}">
                <a16:creationId xmlns:a16="http://schemas.microsoft.com/office/drawing/2014/main" id="{816A41A4-55DC-6D45-849C-6C401C45D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9132" y="3374390"/>
            <a:ext cx="5007708" cy="3255010"/>
          </a:xfrm>
          <a:prstGeom prst="rect">
            <a:avLst/>
          </a:prstGeom>
        </p:spPr>
      </p:pic>
      <p:sp>
        <p:nvSpPr>
          <p:cNvPr id="6" name="Content Placeholder 4">
            <a:extLst>
              <a:ext uri="{FF2B5EF4-FFF2-40B4-BE49-F238E27FC236}">
                <a16:creationId xmlns:a16="http://schemas.microsoft.com/office/drawing/2014/main" id="{BCC074E0-96A2-A144-91B9-65ADA26EDAAF}"/>
              </a:ext>
            </a:extLst>
          </p:cNvPr>
          <p:cNvSpPr txBox="1">
            <a:spLocks/>
          </p:cNvSpPr>
          <p:nvPr/>
        </p:nvSpPr>
        <p:spPr>
          <a:xfrm>
            <a:off x="457200" y="3154680"/>
            <a:ext cx="3322320" cy="35052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b="0" kern="1200" baseline="0">
                <a:solidFill>
                  <a:schemeClr val="tx1"/>
                </a:solidFill>
                <a:latin typeface="+mn-lt"/>
                <a:ea typeface="+mn-ea"/>
                <a:cs typeface="+mn-cs"/>
              </a:defRPr>
            </a:lvl1pPr>
            <a:lvl2pPr marL="228600" indent="-228600" algn="l" defTabSz="914400" rtl="0" eaLnBrk="1" latinLnBrk="0" hangingPunct="1">
              <a:lnSpc>
                <a:spcPct val="100000"/>
              </a:lnSpc>
              <a:spcBef>
                <a:spcPts val="0"/>
              </a:spcBef>
              <a:spcAft>
                <a:spcPts val="0"/>
              </a:spcAft>
              <a:buClr>
                <a:schemeClr val="accent2"/>
              </a:buClr>
              <a:buFont typeface="Wingdings" panose="05000000000000000000" pitchFamily="2" charset="2"/>
              <a:buChar char="Ø"/>
              <a:defRPr sz="1400" kern="1200" baseline="0">
                <a:solidFill>
                  <a:schemeClr val="tx1"/>
                </a:solidFill>
                <a:latin typeface="+mn-lt"/>
                <a:ea typeface="+mn-ea"/>
                <a:cs typeface="+mn-cs"/>
              </a:defRPr>
            </a:lvl2pPr>
            <a:lvl3pPr marL="457200" indent="-22860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681038" indent="-23495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915988" indent="-225425"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endParaRPr lang="en-US" dirty="0"/>
          </a:p>
          <a:p>
            <a:pPr marL="738188" lvl="3" indent="-285750"/>
            <a:r>
              <a:rPr lang="en-US" dirty="0"/>
              <a:t>FDIC insurance insures the first $250k =&gt; smaller depositors checking accounts are likely fully-insured</a:t>
            </a:r>
          </a:p>
          <a:p>
            <a:pPr marL="738188" lvl="3" indent="-285750"/>
            <a:endParaRPr lang="en-US" dirty="0"/>
          </a:p>
          <a:p>
            <a:pPr marL="738188" lvl="3" indent="-285750"/>
            <a:r>
              <a:rPr lang="en-US" dirty="0"/>
              <a:t>Large depositors may have amounts in their account exceeding $250k</a:t>
            </a:r>
          </a:p>
          <a:p>
            <a:pPr marL="738188" lvl="3" indent="-285750"/>
            <a:endParaRPr lang="en-US" dirty="0"/>
          </a:p>
          <a:p>
            <a:pPr marL="738188" lvl="3" indent="-285750"/>
            <a:r>
              <a:rPr lang="en-US" dirty="0"/>
              <a:t>Large depositors are, on-average, more sophisticated, mobile, interest-rate sensitive than smaller depositors</a:t>
            </a:r>
          </a:p>
        </p:txBody>
      </p:sp>
      <p:sp>
        <p:nvSpPr>
          <p:cNvPr id="3" name="Rectangle 2">
            <a:extLst>
              <a:ext uri="{FF2B5EF4-FFF2-40B4-BE49-F238E27FC236}">
                <a16:creationId xmlns:a16="http://schemas.microsoft.com/office/drawing/2014/main" id="{84AE5427-46DF-B446-821A-4EEECD3FBB1A}"/>
              </a:ext>
            </a:extLst>
          </p:cNvPr>
          <p:cNvSpPr/>
          <p:nvPr/>
        </p:nvSpPr>
        <p:spPr>
          <a:xfrm>
            <a:off x="5120640" y="4654550"/>
            <a:ext cx="2423160" cy="2011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145838"/>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solidFill>
              </a:rPr>
              <a:t>ALM: Rudimentary deposit-modeling </a:t>
            </a:r>
          </a:p>
        </p:txBody>
      </p:sp>
      <p:sp>
        <p:nvSpPr>
          <p:cNvPr id="5" name="Content Placeholder 4"/>
          <p:cNvSpPr>
            <a:spLocks noGrp="1"/>
          </p:cNvSpPr>
          <p:nvPr>
            <p:ph idx="1"/>
          </p:nvPr>
        </p:nvSpPr>
        <p:spPr>
          <a:xfrm>
            <a:off x="457200" y="1219200"/>
            <a:ext cx="7467600" cy="3505200"/>
          </a:xfrm>
        </p:spPr>
        <p:txBody>
          <a:bodyPr>
            <a:noAutofit/>
          </a:bodyPr>
          <a:lstStyle/>
          <a:p>
            <a:pPr marL="0" lvl="1" indent="0">
              <a:buNone/>
            </a:pPr>
            <a:r>
              <a:rPr lang="en-US" dirty="0"/>
              <a:t>Some concepts:</a:t>
            </a:r>
          </a:p>
          <a:p>
            <a:pPr marL="0" lvl="1" indent="0">
              <a:buNone/>
            </a:pPr>
            <a:endParaRPr lang="en-US" dirty="0"/>
          </a:p>
          <a:p>
            <a:pPr lvl="1"/>
            <a:r>
              <a:rPr lang="en-US" b="1" i="1" u="sng" dirty="0"/>
              <a:t>2) Deposit Beta</a:t>
            </a:r>
            <a:r>
              <a:rPr lang="en-US" dirty="0"/>
              <a:t>: 	</a:t>
            </a:r>
            <a:r>
              <a:rPr lang="en-US" u="sng" dirty="0"/>
              <a:t>the speed at which the rate the bank pays the depositor changes</a:t>
            </a:r>
            <a:endParaRPr lang="en-US" i="1" u="sng" dirty="0"/>
          </a:p>
          <a:p>
            <a:pPr marL="228600" lvl="2" indent="0">
              <a:buNone/>
            </a:pPr>
            <a:r>
              <a:rPr lang="en-US" dirty="0"/>
              <a:t>	      	the speed at which short term interest rates change</a:t>
            </a:r>
          </a:p>
          <a:p>
            <a:pPr lvl="1"/>
            <a:endParaRPr lang="en-US" dirty="0"/>
          </a:p>
        </p:txBody>
      </p:sp>
      <p:pic>
        <p:nvPicPr>
          <p:cNvPr id="4" name="Picture 3">
            <a:extLst>
              <a:ext uri="{FF2B5EF4-FFF2-40B4-BE49-F238E27FC236}">
                <a16:creationId xmlns:a16="http://schemas.microsoft.com/office/drawing/2014/main" id="{E4F8009C-2E29-D84C-A6E5-BA701DB4A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048" y="2232552"/>
            <a:ext cx="5318760" cy="4168248"/>
          </a:xfrm>
          <a:prstGeom prst="rect">
            <a:avLst/>
          </a:prstGeom>
        </p:spPr>
      </p:pic>
      <p:sp>
        <p:nvSpPr>
          <p:cNvPr id="6" name="TextBox 5">
            <a:extLst>
              <a:ext uri="{FF2B5EF4-FFF2-40B4-BE49-F238E27FC236}">
                <a16:creationId xmlns:a16="http://schemas.microsoft.com/office/drawing/2014/main" id="{B94B1A85-EA0F-EE48-89BC-F68016CB6D0C}"/>
              </a:ext>
            </a:extLst>
          </p:cNvPr>
          <p:cNvSpPr txBox="1"/>
          <p:nvPr/>
        </p:nvSpPr>
        <p:spPr>
          <a:xfrm>
            <a:off x="735725" y="6519446"/>
            <a:ext cx="7631036" cy="338554"/>
          </a:xfrm>
          <a:prstGeom prst="rect">
            <a:avLst/>
          </a:prstGeom>
          <a:noFill/>
        </p:spPr>
        <p:txBody>
          <a:bodyPr wrap="square" lIns="0" tIns="0" rIns="0" bIns="0" rtlCol="0">
            <a:spAutoFit/>
          </a:bodyPr>
          <a:lstStyle/>
          <a:p>
            <a:r>
              <a:rPr lang="en-US" sz="1100" dirty="0">
                <a:hlinkClick r:id="rId3"/>
              </a:rPr>
              <a:t>https://research.stlouisfed.org/publications/economic-synopses/2022/12/16/where-do-you-keep-your-liquid-wealthbank-deposits-or-t-bills</a:t>
            </a:r>
            <a:endParaRPr lang="en-US" sz="1100" dirty="0"/>
          </a:p>
        </p:txBody>
      </p:sp>
    </p:spTree>
    <p:extLst>
      <p:ext uri="{BB962C8B-B14F-4D97-AF65-F5344CB8AC3E}">
        <p14:creationId xmlns:p14="http://schemas.microsoft.com/office/powerpoint/2010/main" val="383056255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solidFill>
              </a:rPr>
              <a:t>ALM: Rudimentary deposit-modeling </a:t>
            </a:r>
          </a:p>
        </p:txBody>
      </p:sp>
      <p:sp>
        <p:nvSpPr>
          <p:cNvPr id="5" name="Content Placeholder 4"/>
          <p:cNvSpPr>
            <a:spLocks noGrp="1"/>
          </p:cNvSpPr>
          <p:nvPr>
            <p:ph idx="1"/>
          </p:nvPr>
        </p:nvSpPr>
        <p:spPr>
          <a:xfrm>
            <a:off x="457200" y="1219200"/>
            <a:ext cx="7467600" cy="3505200"/>
          </a:xfrm>
        </p:spPr>
        <p:txBody>
          <a:bodyPr>
            <a:noAutofit/>
          </a:bodyPr>
          <a:lstStyle/>
          <a:p>
            <a:pPr marL="0" lvl="1" indent="0">
              <a:buNone/>
            </a:pPr>
            <a:r>
              <a:rPr lang="en-US" dirty="0"/>
              <a:t>Some concepts:</a:t>
            </a:r>
          </a:p>
          <a:p>
            <a:pPr marL="0" lvl="1" indent="0">
              <a:buNone/>
            </a:pPr>
            <a:endParaRPr lang="en-US" dirty="0"/>
          </a:p>
          <a:p>
            <a:pPr lvl="1"/>
            <a:r>
              <a:rPr lang="en-US" b="1" i="1" u="sng" dirty="0"/>
              <a:t>2) Deposit Beta</a:t>
            </a:r>
            <a:r>
              <a:rPr lang="en-US" dirty="0"/>
              <a:t>: 	</a:t>
            </a:r>
            <a:r>
              <a:rPr lang="en-US" u="sng" dirty="0"/>
              <a:t>the speed at which the rate the bank pays the depositor changes</a:t>
            </a:r>
            <a:endParaRPr lang="en-US" i="1" u="sng" dirty="0"/>
          </a:p>
          <a:p>
            <a:pPr marL="228600" lvl="2" indent="0">
              <a:buNone/>
            </a:pPr>
            <a:r>
              <a:rPr lang="en-US" dirty="0"/>
              <a:t>	      	the speed at which short term interest rates change</a:t>
            </a:r>
          </a:p>
          <a:p>
            <a:pPr lvl="1"/>
            <a:endParaRPr lang="en-US" dirty="0"/>
          </a:p>
          <a:p>
            <a:pPr lvl="3"/>
            <a:r>
              <a:rPr lang="en-US" dirty="0"/>
              <a:t>If the Beta is small, then the interest rate duration of the checking account liability can be high e.g. years</a:t>
            </a:r>
          </a:p>
          <a:p>
            <a:pPr lvl="3"/>
            <a:r>
              <a:rPr lang="en-US" dirty="0"/>
              <a:t>If the Beta is large e.g. 1, then the duration is small e.g. 1-day</a:t>
            </a:r>
          </a:p>
          <a:p>
            <a:pPr lvl="1"/>
            <a:r>
              <a:rPr lang="en-US" dirty="0"/>
              <a:t> </a:t>
            </a:r>
          </a:p>
          <a:p>
            <a:pPr lvl="1"/>
            <a:endParaRPr lang="en-US" dirty="0"/>
          </a:p>
          <a:p>
            <a:pPr lvl="1"/>
            <a:endParaRPr lang="en-US" dirty="0"/>
          </a:p>
          <a:p>
            <a:pPr lvl="3"/>
            <a:r>
              <a:rPr lang="en-US" dirty="0"/>
              <a:t>If the beta of a bank’s deposits is small, then</a:t>
            </a:r>
          </a:p>
          <a:p>
            <a:pPr lvl="4"/>
            <a:r>
              <a:rPr lang="en-US" dirty="0"/>
              <a:t>the interest rate duration of their liabilities is large, and </a:t>
            </a:r>
          </a:p>
          <a:p>
            <a:pPr lvl="4"/>
            <a:r>
              <a:rPr lang="en-US" dirty="0"/>
              <a:t>the bank can buy assets that have significant interest rate duration, and </a:t>
            </a:r>
          </a:p>
          <a:p>
            <a:pPr lvl="4"/>
            <a:r>
              <a:rPr lang="en-US" dirty="0"/>
              <a:t>the net interest rate duration of assets and liabilities will be small.</a:t>
            </a:r>
          </a:p>
          <a:p>
            <a:pPr lvl="2"/>
            <a:endParaRPr lang="en-US" dirty="0"/>
          </a:p>
          <a:p>
            <a:pPr lvl="2"/>
            <a:endParaRPr lang="en-US" dirty="0"/>
          </a:p>
          <a:p>
            <a:pPr lvl="2"/>
            <a:endParaRPr lang="en-US" dirty="0"/>
          </a:p>
          <a:p>
            <a:pPr lvl="4"/>
            <a:r>
              <a:rPr lang="en-US" dirty="0"/>
              <a:t>However, </a:t>
            </a:r>
            <a:r>
              <a:rPr lang="en-US" i="1" dirty="0"/>
              <a:t>if the beta of the deposits is large, then the net duration will not be small</a:t>
            </a:r>
          </a:p>
        </p:txBody>
      </p:sp>
    </p:spTree>
    <p:extLst>
      <p:ext uri="{BB962C8B-B14F-4D97-AF65-F5344CB8AC3E}">
        <p14:creationId xmlns:p14="http://schemas.microsoft.com/office/powerpoint/2010/main" val="166598305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solidFill>
              </a:rPr>
              <a:t>ALM: Key Takeaways</a:t>
            </a:r>
          </a:p>
        </p:txBody>
      </p:sp>
      <p:sp>
        <p:nvSpPr>
          <p:cNvPr id="5" name="Content Placeholder 4"/>
          <p:cNvSpPr>
            <a:spLocks noGrp="1"/>
          </p:cNvSpPr>
          <p:nvPr>
            <p:ph idx="1"/>
          </p:nvPr>
        </p:nvSpPr>
        <p:spPr>
          <a:xfrm>
            <a:off x="457200" y="1219200"/>
            <a:ext cx="7467600" cy="3505200"/>
          </a:xfrm>
        </p:spPr>
        <p:txBody>
          <a:bodyPr>
            <a:noAutofit/>
          </a:bodyPr>
          <a:lstStyle/>
          <a:p>
            <a:pPr marL="0" lvl="1" indent="0">
              <a:buNone/>
            </a:pPr>
            <a:r>
              <a:rPr lang="en-US" dirty="0"/>
              <a:t>A bank with a significant percentage of large depositors</a:t>
            </a:r>
          </a:p>
          <a:p>
            <a:pPr lvl="1"/>
            <a:endParaRPr lang="en-US" dirty="0"/>
          </a:p>
          <a:p>
            <a:pPr lvl="1"/>
            <a:r>
              <a:rPr lang="en-US" dirty="0"/>
              <a:t>Has to pay interest rates competitive with short term interest rates, else depositors may leave if the FED raises short term interest rates, so their deposits will not have much duration =&gt; the bank should avoid buying long-duration assets</a:t>
            </a:r>
          </a:p>
          <a:p>
            <a:pPr lvl="1"/>
            <a:endParaRPr lang="en-US" dirty="0"/>
          </a:p>
          <a:p>
            <a:pPr lvl="1"/>
            <a:r>
              <a:rPr lang="en-US" dirty="0"/>
              <a:t>Deposits may not be “sticky”; deposits may be “hot”</a:t>
            </a:r>
          </a:p>
          <a:p>
            <a:pPr lvl="2"/>
            <a:r>
              <a:rPr lang="en-US" dirty="0"/>
              <a:t>In addition, depositors may have large amounts of money that are not insured, and they may withdraw if there is bad news about the bank</a:t>
            </a:r>
          </a:p>
          <a:p>
            <a:pPr lvl="1"/>
            <a:endParaRPr lang="en-US" dirty="0"/>
          </a:p>
        </p:txBody>
      </p:sp>
      <p:sp>
        <p:nvSpPr>
          <p:cNvPr id="4" name="Content Placeholder 4">
            <a:extLst>
              <a:ext uri="{FF2B5EF4-FFF2-40B4-BE49-F238E27FC236}">
                <a16:creationId xmlns:a16="http://schemas.microsoft.com/office/drawing/2014/main" id="{E47E8526-50B2-B848-943C-367F261108F4}"/>
              </a:ext>
            </a:extLst>
          </p:cNvPr>
          <p:cNvSpPr txBox="1">
            <a:spLocks/>
          </p:cNvSpPr>
          <p:nvPr/>
        </p:nvSpPr>
        <p:spPr>
          <a:xfrm>
            <a:off x="457200" y="3383280"/>
            <a:ext cx="3017520" cy="286512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b="0" kern="1200" baseline="0">
                <a:solidFill>
                  <a:schemeClr val="tx1"/>
                </a:solidFill>
                <a:latin typeface="+mn-lt"/>
                <a:ea typeface="+mn-ea"/>
                <a:cs typeface="+mn-cs"/>
              </a:defRPr>
            </a:lvl1pPr>
            <a:lvl2pPr marL="228600" indent="-228600" algn="l" defTabSz="914400" rtl="0" eaLnBrk="1" latinLnBrk="0" hangingPunct="1">
              <a:lnSpc>
                <a:spcPct val="100000"/>
              </a:lnSpc>
              <a:spcBef>
                <a:spcPts val="0"/>
              </a:spcBef>
              <a:spcAft>
                <a:spcPts val="0"/>
              </a:spcAft>
              <a:buClr>
                <a:schemeClr val="accent2"/>
              </a:buClr>
              <a:buFont typeface="Wingdings" panose="05000000000000000000" pitchFamily="2" charset="2"/>
              <a:buChar char="Ø"/>
              <a:defRPr sz="1400" kern="1200" baseline="0">
                <a:solidFill>
                  <a:schemeClr val="tx1"/>
                </a:solidFill>
                <a:latin typeface="+mn-lt"/>
                <a:ea typeface="+mn-ea"/>
                <a:cs typeface="+mn-cs"/>
              </a:defRPr>
            </a:lvl2pPr>
            <a:lvl3pPr marL="457200" indent="-22860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681038" indent="-234950"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915988" indent="-225425" algn="l" defTabSz="914400" rtl="0" eaLnBrk="1" latinLnBrk="0" hangingPunct="1">
              <a:lnSpc>
                <a:spcPct val="100000"/>
              </a:lnSpc>
              <a:spcBef>
                <a:spcPts val="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SVB, SB, FRB had long-duration assets (bonds and mortgages), and so with large increase in the yield curve, the PV of those assets dropped significantly</a:t>
            </a:r>
          </a:p>
          <a:p>
            <a:pPr lvl="2"/>
            <a:r>
              <a:rPr lang="en-US" dirty="0"/>
              <a:t>Note that SVB and FRB had significant amounts of fixed income bonds, for which banks are obligated to disclose the unrealized </a:t>
            </a:r>
            <a:r>
              <a:rPr lang="en-US" dirty="0" err="1"/>
              <a:t>mtm</a:t>
            </a:r>
            <a:r>
              <a:rPr lang="en-US" dirty="0"/>
              <a:t> loss (“Other Comprehensive Income”)</a:t>
            </a:r>
          </a:p>
        </p:txBody>
      </p:sp>
      <p:pic>
        <p:nvPicPr>
          <p:cNvPr id="6" name="Picture 5">
            <a:extLst>
              <a:ext uri="{FF2B5EF4-FFF2-40B4-BE49-F238E27FC236}">
                <a16:creationId xmlns:a16="http://schemas.microsoft.com/office/drawing/2014/main" id="{0E04D588-3062-2C43-B589-4025066A42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6002" y="3108960"/>
            <a:ext cx="5407977" cy="3477260"/>
          </a:xfrm>
          <a:prstGeom prst="rect">
            <a:avLst/>
          </a:prstGeom>
        </p:spPr>
      </p:pic>
      <p:sp>
        <p:nvSpPr>
          <p:cNvPr id="7" name="TextBox 6">
            <a:extLst>
              <a:ext uri="{FF2B5EF4-FFF2-40B4-BE49-F238E27FC236}">
                <a16:creationId xmlns:a16="http://schemas.microsoft.com/office/drawing/2014/main" id="{03C19FDA-D926-EB4B-8642-9492E2890128}"/>
              </a:ext>
            </a:extLst>
          </p:cNvPr>
          <p:cNvSpPr txBox="1"/>
          <p:nvPr/>
        </p:nvSpPr>
        <p:spPr>
          <a:xfrm>
            <a:off x="4114800" y="6629400"/>
            <a:ext cx="2490875" cy="184666"/>
          </a:xfrm>
          <a:prstGeom prst="rect">
            <a:avLst/>
          </a:prstGeom>
          <a:noFill/>
        </p:spPr>
        <p:txBody>
          <a:bodyPr wrap="none" lIns="0" tIns="0" rIns="0" bIns="0" rtlCol="0">
            <a:spAutoFit/>
          </a:bodyPr>
          <a:lstStyle/>
          <a:p>
            <a:r>
              <a:rPr lang="en-US" sz="1200" dirty="0">
                <a:hlinkClick r:id="rId3"/>
              </a:rPr>
              <a:t>https://fedguy.com/hidden-to-market/</a:t>
            </a:r>
            <a:endParaRPr lang="en-US" sz="1200" dirty="0"/>
          </a:p>
        </p:txBody>
      </p:sp>
    </p:spTree>
    <p:extLst>
      <p:ext uri="{BB962C8B-B14F-4D97-AF65-F5344CB8AC3E}">
        <p14:creationId xmlns:p14="http://schemas.microsoft.com/office/powerpoint/2010/main" val="211099702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solidFill>
              </a:rPr>
              <a:t>ALM: Rudimentary deposit-modeling </a:t>
            </a:r>
          </a:p>
        </p:txBody>
      </p:sp>
      <p:sp>
        <p:nvSpPr>
          <p:cNvPr id="5" name="Content Placeholder 4"/>
          <p:cNvSpPr>
            <a:spLocks noGrp="1"/>
          </p:cNvSpPr>
          <p:nvPr>
            <p:ph idx="1"/>
          </p:nvPr>
        </p:nvSpPr>
        <p:spPr>
          <a:xfrm>
            <a:off x="457200" y="1219200"/>
            <a:ext cx="7467600" cy="3505200"/>
          </a:xfrm>
        </p:spPr>
        <p:txBody>
          <a:bodyPr>
            <a:noAutofit/>
          </a:bodyPr>
          <a:lstStyle/>
          <a:p>
            <a:pPr marL="0" lvl="1" indent="0">
              <a:buNone/>
            </a:pPr>
            <a:r>
              <a:rPr lang="en-US" dirty="0"/>
              <a:t>Some concepts:</a:t>
            </a:r>
          </a:p>
          <a:p>
            <a:pPr marL="0" lvl="1" indent="0">
              <a:buNone/>
            </a:pPr>
            <a:endParaRPr lang="en-US" dirty="0"/>
          </a:p>
          <a:p>
            <a:pPr lvl="1"/>
            <a:r>
              <a:rPr lang="en-US" b="1" i="1" u="sng" dirty="0"/>
              <a:t>2) Deposit Beta</a:t>
            </a:r>
            <a:r>
              <a:rPr lang="en-US" dirty="0"/>
              <a:t>: 	</a:t>
            </a:r>
            <a:r>
              <a:rPr lang="en-US" u="sng" dirty="0"/>
              <a:t>the speed at which the rate the bank pays the depositor changes</a:t>
            </a:r>
            <a:endParaRPr lang="en-US" i="1" u="sng" dirty="0"/>
          </a:p>
          <a:p>
            <a:pPr marL="228600" lvl="2" indent="0">
              <a:buNone/>
            </a:pPr>
            <a:r>
              <a:rPr lang="en-US" dirty="0"/>
              <a:t>	      	the speed at which short term interest rates change</a:t>
            </a:r>
          </a:p>
          <a:p>
            <a:pPr lvl="1"/>
            <a:endParaRPr lang="en-US" dirty="0"/>
          </a:p>
          <a:p>
            <a:pPr lvl="1"/>
            <a:endParaRPr lang="en-US" dirty="0"/>
          </a:p>
          <a:p>
            <a:pPr marL="452438" lvl="3" indent="0">
              <a:buNone/>
            </a:pPr>
            <a:r>
              <a:rPr lang="en-US" b="1" dirty="0">
                <a:solidFill>
                  <a:srgbClr val="B4425D"/>
                </a:solidFill>
              </a:rPr>
              <a:t>If interest rates rise, for which kinds of depositors would banks have to increase rates more quickly than for other kinds of depositors?</a:t>
            </a:r>
          </a:p>
          <a:p>
            <a:pPr marL="452438" lvl="3" indent="0">
              <a:buNone/>
            </a:pPr>
            <a:r>
              <a:rPr lang="en-US" dirty="0"/>
              <a:t>Same answer as for the stickiness question: large depositors may move their cash out and reinvest in </a:t>
            </a:r>
            <a:r>
              <a:rPr lang="en-US" dirty="0" err="1"/>
              <a:t>t-bills</a:t>
            </a:r>
            <a:r>
              <a:rPr lang="en-US" dirty="0"/>
              <a:t> if short term rates rise and if the beta of the deposits is small</a:t>
            </a:r>
          </a:p>
          <a:p>
            <a:pPr marL="452438" lvl="3" indent="0">
              <a:buNone/>
            </a:pPr>
            <a:endParaRPr lang="en-US" dirty="0"/>
          </a:p>
          <a:p>
            <a:pPr marL="452438" lvl="3" indent="0">
              <a:buNone/>
            </a:pPr>
            <a:endParaRPr lang="en-US" dirty="0"/>
          </a:p>
          <a:p>
            <a:pPr marL="452438" lvl="3" indent="0">
              <a:buNone/>
            </a:pPr>
            <a:r>
              <a:rPr lang="en-US" dirty="0"/>
              <a:t>Therefore, a bank that has a lot of large </a:t>
            </a:r>
          </a:p>
        </p:txBody>
      </p:sp>
    </p:spTree>
    <p:extLst>
      <p:ext uri="{BB962C8B-B14F-4D97-AF65-F5344CB8AC3E}">
        <p14:creationId xmlns:p14="http://schemas.microsoft.com/office/powerpoint/2010/main" val="22379868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solidFill>
                  <a:schemeClr val="accent1"/>
                </a:solidFill>
              </a:rPr>
              <a:t>Subprime</a:t>
            </a:r>
            <a:endParaRPr lang="en-US" sz="1200" b="1" dirty="0">
              <a:solidFill>
                <a:schemeClr val="accent1"/>
              </a:solidFill>
            </a:endParaRPr>
          </a:p>
        </p:txBody>
      </p:sp>
      <p:sp>
        <p:nvSpPr>
          <p:cNvPr id="5" name="Content Placeholder 4"/>
          <p:cNvSpPr>
            <a:spLocks noGrp="1"/>
          </p:cNvSpPr>
          <p:nvPr>
            <p:ph idx="1"/>
          </p:nvPr>
        </p:nvSpPr>
        <p:spPr>
          <a:xfrm>
            <a:off x="457200" y="1219200"/>
            <a:ext cx="7467600" cy="3276600"/>
          </a:xfrm>
        </p:spPr>
        <p:txBody>
          <a:bodyPr>
            <a:normAutofit/>
          </a:bodyPr>
          <a:lstStyle/>
          <a:p>
            <a:r>
              <a:rPr lang="en-US" dirty="0"/>
              <a:t>The GSE’s impose credit requirements on loans that they are willing to purchase</a:t>
            </a:r>
          </a:p>
          <a:p>
            <a:endParaRPr lang="en-US" dirty="0"/>
          </a:p>
          <a:p>
            <a:r>
              <a:rPr lang="en-US" dirty="0"/>
              <a:t>Characteristics of the borrower, loan and property such as:</a:t>
            </a:r>
          </a:p>
          <a:p>
            <a:pPr lvl="1"/>
            <a:r>
              <a:rPr lang="en-US" dirty="0"/>
              <a:t>Credit score (FICO, Vantage, etc.)</a:t>
            </a:r>
          </a:p>
          <a:p>
            <a:pPr lvl="1"/>
            <a:r>
              <a:rPr lang="en-US" dirty="0"/>
              <a:t>Debt-To-Income (DTI) ratio</a:t>
            </a:r>
          </a:p>
          <a:p>
            <a:pPr lvl="1"/>
            <a:r>
              <a:rPr lang="en-US" dirty="0"/>
              <a:t>Loan-to-value ratio (LTV)</a:t>
            </a:r>
          </a:p>
          <a:p>
            <a:endParaRPr lang="en-US" dirty="0"/>
          </a:p>
          <a:p>
            <a:r>
              <a:rPr lang="en-US" dirty="0"/>
              <a:t>For example, in September 2013, a loan with an LTV&gt;75% must have had a FICO of 680 or higher in order to have been sold to Freddie Mac</a:t>
            </a:r>
          </a:p>
          <a:p>
            <a:endParaRPr lang="en-US" dirty="0"/>
          </a:p>
          <a:p>
            <a:r>
              <a:rPr lang="en-US" dirty="0"/>
              <a:t>A loan which does not meet these requirements is called a subprime loan</a:t>
            </a:r>
          </a:p>
        </p:txBody>
      </p:sp>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spTree>
    <p:extLst>
      <p:ext uri="{BB962C8B-B14F-4D97-AF65-F5344CB8AC3E}">
        <p14:creationId xmlns:p14="http://schemas.microsoft.com/office/powerpoint/2010/main" val="246117529"/>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Credit </a:t>
            </a:r>
            <a:r>
              <a:rPr lang="en-US" dirty="0" err="1"/>
              <a:t>Tranching</a:t>
            </a:r>
            <a:r>
              <a:rPr lang="en-US" dirty="0"/>
              <a:t> (revisited)</a:t>
            </a:r>
          </a:p>
        </p:txBody>
      </p:sp>
      <p:sp>
        <p:nvSpPr>
          <p:cNvPr id="5" name="Content Placeholder 4"/>
          <p:cNvSpPr>
            <a:spLocks noGrp="1"/>
          </p:cNvSpPr>
          <p:nvPr>
            <p:ph idx="1"/>
          </p:nvPr>
        </p:nvSpPr>
        <p:spPr>
          <a:xfrm>
            <a:off x="5623560" y="2325665"/>
            <a:ext cx="3513662" cy="2855936"/>
          </a:xfrm>
        </p:spPr>
        <p:txBody>
          <a:bodyPr>
            <a:noAutofit/>
          </a:bodyPr>
          <a:lstStyle/>
          <a:p>
            <a:pPr marL="171450" indent="-171450">
              <a:buFont typeface="Wingdings" panose="05000000000000000000" pitchFamily="2" charset="2"/>
              <a:buChar char="Ø"/>
            </a:pPr>
            <a:r>
              <a:rPr lang="en-US" dirty="0"/>
              <a:t>Principal payments pay down from the top of the structure down</a:t>
            </a:r>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r>
              <a:rPr lang="en-US" dirty="0"/>
              <a:t>Losses written down from the bottom of the structure up</a:t>
            </a:r>
          </a:p>
        </p:txBody>
      </p:sp>
      <p:sp>
        <p:nvSpPr>
          <p:cNvPr id="40" name="Rectangle 6"/>
          <p:cNvSpPr>
            <a:spLocks noChangeArrowheads="1"/>
          </p:cNvSpPr>
          <p:nvPr/>
        </p:nvSpPr>
        <p:spPr bwMode="auto">
          <a:xfrm>
            <a:off x="3505200" y="1645920"/>
            <a:ext cx="1684673" cy="2357996"/>
          </a:xfrm>
          <a:prstGeom prst="rect">
            <a:avLst/>
          </a:prstGeom>
          <a:solidFill>
            <a:srgbClr val="6490CB"/>
          </a:solidFill>
          <a:ln w="6350">
            <a:solidFill>
              <a:schemeClr val="bg1"/>
            </a:solidFill>
            <a:miter lim="800000"/>
            <a:headEnd/>
            <a:tailEnd/>
          </a:ln>
        </p:spPr>
        <p:txBody>
          <a:bodyPr/>
          <a:lstStyle/>
          <a:p>
            <a:pPr eaLnBrk="0" hangingPunct="0"/>
            <a:endParaRPr lang="en-US"/>
          </a:p>
        </p:txBody>
      </p:sp>
      <p:sp>
        <p:nvSpPr>
          <p:cNvPr id="41" name="Text Box 7"/>
          <p:cNvSpPr txBox="1">
            <a:spLocks noChangeArrowheads="1"/>
          </p:cNvSpPr>
          <p:nvPr/>
        </p:nvSpPr>
        <p:spPr bwMode="auto">
          <a:xfrm>
            <a:off x="3584158" y="2701600"/>
            <a:ext cx="15285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pPr algn="ctr"/>
            <a:r>
              <a:rPr lang="en-US" sz="1300" dirty="0">
                <a:solidFill>
                  <a:schemeClr val="bg1"/>
                </a:solidFill>
                <a:latin typeface="Trebuchet MS" pitchFamily="-111" charset="0"/>
              </a:rPr>
              <a:t>Class A (AAA) 90.25%</a:t>
            </a:r>
          </a:p>
        </p:txBody>
      </p:sp>
      <p:sp>
        <p:nvSpPr>
          <p:cNvPr id="42" name="Text Box 8"/>
          <p:cNvSpPr txBox="1">
            <a:spLocks noChangeArrowheads="1"/>
          </p:cNvSpPr>
          <p:nvPr/>
        </p:nvSpPr>
        <p:spPr bwMode="auto">
          <a:xfrm>
            <a:off x="3505200" y="4003916"/>
            <a:ext cx="1676400" cy="400110"/>
          </a:xfrm>
          <a:prstGeom prst="rect">
            <a:avLst/>
          </a:prstGeom>
          <a:solidFill>
            <a:srgbClr val="5FA364"/>
          </a:solidFill>
          <a:ln w="6350">
            <a:solidFill>
              <a:schemeClr val="bg1"/>
            </a:solidFill>
            <a:miter lim="800000"/>
            <a:headEnd/>
            <a:tailEnd/>
          </a:ln>
        </p:spPr>
        <p:txBody>
          <a:bodyPr wrap="square" lIns="0" tIns="0" rIns="0" bIns="0" anchor="ctr">
            <a:spAutoFit/>
          </a:bodyP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pPr algn="ctr"/>
            <a:r>
              <a:rPr lang="en-US" sz="1300" dirty="0">
                <a:solidFill>
                  <a:schemeClr val="bg1"/>
                </a:solidFill>
                <a:latin typeface="Trebuchet MS" pitchFamily="-111" charset="0"/>
              </a:rPr>
              <a:t>Class M-1 (AA) 5.00%</a:t>
            </a:r>
          </a:p>
          <a:p>
            <a:pPr algn="ctr"/>
            <a:endParaRPr lang="en-US" sz="1300" dirty="0">
              <a:solidFill>
                <a:schemeClr val="bg1"/>
              </a:solidFill>
              <a:latin typeface="Trebuchet MS" pitchFamily="-111" charset="0"/>
            </a:endParaRPr>
          </a:p>
        </p:txBody>
      </p:sp>
      <p:sp>
        <p:nvSpPr>
          <p:cNvPr id="43" name="Text Box 9"/>
          <p:cNvSpPr txBox="1">
            <a:spLocks noChangeArrowheads="1"/>
          </p:cNvSpPr>
          <p:nvPr/>
        </p:nvSpPr>
        <p:spPr bwMode="auto">
          <a:xfrm>
            <a:off x="3505200" y="4404026"/>
            <a:ext cx="1676400" cy="200055"/>
          </a:xfrm>
          <a:prstGeom prst="rect">
            <a:avLst/>
          </a:prstGeom>
          <a:solidFill>
            <a:schemeClr val="hlink"/>
          </a:solidFill>
          <a:ln w="9525">
            <a:solidFill>
              <a:schemeClr val="bg1"/>
            </a:solidFill>
            <a:miter lim="800000"/>
            <a:headEnd/>
            <a:tailEnd/>
          </a:ln>
        </p:spPr>
        <p:txBody>
          <a:bodyPr wrap="square" lIns="0" tIns="0" rIns="0" bIns="0">
            <a:spAutoFit/>
          </a:bodyP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pPr algn="ctr"/>
            <a:r>
              <a:rPr lang="en-US" sz="1300" dirty="0">
                <a:solidFill>
                  <a:schemeClr val="bg1"/>
                </a:solidFill>
                <a:latin typeface="Trebuchet MS" pitchFamily="-111" charset="0"/>
              </a:rPr>
              <a:t>Class M-2 (A) 2.25%</a:t>
            </a:r>
          </a:p>
        </p:txBody>
      </p:sp>
      <p:sp>
        <p:nvSpPr>
          <p:cNvPr id="44" name="Text Box 10"/>
          <p:cNvSpPr txBox="1">
            <a:spLocks noChangeArrowheads="1"/>
          </p:cNvSpPr>
          <p:nvPr/>
        </p:nvSpPr>
        <p:spPr bwMode="auto">
          <a:xfrm>
            <a:off x="3505200" y="4871713"/>
            <a:ext cx="1676400" cy="200055"/>
          </a:xfrm>
          <a:prstGeom prst="rect">
            <a:avLst/>
          </a:prstGeom>
          <a:solidFill>
            <a:srgbClr val="D58B46"/>
          </a:solidFill>
          <a:ln w="6350">
            <a:solidFill>
              <a:schemeClr val="bg1"/>
            </a:solidFill>
            <a:miter lim="800000"/>
            <a:headEnd/>
            <a:tailEnd/>
          </a:ln>
        </p:spPr>
        <p:txBody>
          <a:bodyPr wrap="square" lIns="0" tIns="0" rIns="0" bIns="0">
            <a:spAutoFit/>
          </a:bodyP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pPr algn="ctr"/>
            <a:r>
              <a:rPr lang="en-US" sz="1300" dirty="0" err="1">
                <a:solidFill>
                  <a:schemeClr val="bg1"/>
                </a:solidFill>
                <a:latin typeface="Trebuchet MS" pitchFamily="-111" charset="0"/>
              </a:rPr>
              <a:t>Overcollat</a:t>
            </a:r>
            <a:r>
              <a:rPr lang="en-US" sz="1300" dirty="0">
                <a:solidFill>
                  <a:schemeClr val="bg1"/>
                </a:solidFill>
                <a:latin typeface="Trebuchet MS" pitchFamily="-111" charset="0"/>
              </a:rPr>
              <a:t> 1.95%</a:t>
            </a:r>
          </a:p>
        </p:txBody>
      </p:sp>
      <p:sp>
        <p:nvSpPr>
          <p:cNvPr id="45" name="Text Box 11"/>
          <p:cNvSpPr txBox="1">
            <a:spLocks noChangeArrowheads="1"/>
          </p:cNvSpPr>
          <p:nvPr/>
        </p:nvSpPr>
        <p:spPr bwMode="auto">
          <a:xfrm>
            <a:off x="3505200" y="4605639"/>
            <a:ext cx="1676400" cy="200055"/>
          </a:xfrm>
          <a:prstGeom prst="rect">
            <a:avLst/>
          </a:prstGeom>
          <a:solidFill>
            <a:srgbClr val="9579A1"/>
          </a:solidFill>
          <a:ln w="6350">
            <a:solidFill>
              <a:schemeClr val="bg1"/>
            </a:solidFill>
            <a:miter lim="800000"/>
            <a:headEnd/>
            <a:tailEnd/>
          </a:ln>
        </p:spPr>
        <p:txBody>
          <a:bodyPr wrap="square" lIns="0" tIns="0" rIns="0" bIns="0">
            <a:spAutoFit/>
          </a:bodyP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pPr algn="ctr"/>
            <a:r>
              <a:rPr lang="en-US" sz="1300" dirty="0">
                <a:solidFill>
                  <a:schemeClr val="bg1"/>
                </a:solidFill>
                <a:latin typeface="Trebuchet MS" pitchFamily="-111" charset="0"/>
              </a:rPr>
              <a:t>Class B (BBB) 2.50%</a:t>
            </a:r>
          </a:p>
        </p:txBody>
      </p:sp>
      <p:sp>
        <p:nvSpPr>
          <p:cNvPr id="46" name="Text Box 15"/>
          <p:cNvSpPr txBox="1">
            <a:spLocks noChangeArrowheads="1"/>
          </p:cNvSpPr>
          <p:nvPr/>
        </p:nvSpPr>
        <p:spPr bwMode="auto">
          <a:xfrm>
            <a:off x="3505200" y="5063800"/>
            <a:ext cx="1676400" cy="200055"/>
          </a:xfrm>
          <a:prstGeom prst="rect">
            <a:avLst/>
          </a:prstGeom>
          <a:solidFill>
            <a:srgbClr val="5BA5A3"/>
          </a:solidFill>
          <a:ln w="6350">
            <a:solidFill>
              <a:schemeClr val="bg1"/>
            </a:solidFill>
            <a:miter lim="800000"/>
            <a:headEnd/>
            <a:tailEnd/>
          </a:ln>
        </p:spPr>
        <p:txBody>
          <a:bodyPr wrap="square" lIns="0" tIns="0" rIns="0" bIns="0">
            <a:spAutoFit/>
          </a:bodyP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pPr algn="ctr"/>
            <a:r>
              <a:rPr lang="en-US" sz="1300">
                <a:solidFill>
                  <a:schemeClr val="bg1"/>
                </a:solidFill>
                <a:latin typeface="Trebuchet MS" pitchFamily="-111" charset="0"/>
              </a:rPr>
              <a:t>Excess</a:t>
            </a:r>
          </a:p>
        </p:txBody>
      </p:sp>
      <p:sp>
        <p:nvSpPr>
          <p:cNvPr id="63" name="Flowchart: Process 62"/>
          <p:cNvSpPr/>
          <p:nvPr/>
        </p:nvSpPr>
        <p:spPr>
          <a:xfrm>
            <a:off x="685800" y="1798320"/>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64" name="Flowchart: Process 63"/>
          <p:cNvSpPr/>
          <p:nvPr/>
        </p:nvSpPr>
        <p:spPr>
          <a:xfrm>
            <a:off x="685800" y="2026920"/>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65" name="Flowchart: Process 64"/>
          <p:cNvSpPr/>
          <p:nvPr/>
        </p:nvSpPr>
        <p:spPr>
          <a:xfrm>
            <a:off x="685800" y="2255520"/>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66" name="Flowchart: Process 65"/>
          <p:cNvSpPr/>
          <p:nvPr/>
        </p:nvSpPr>
        <p:spPr>
          <a:xfrm>
            <a:off x="685800" y="2484120"/>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67" name="Flowchart: Process 66"/>
          <p:cNvSpPr/>
          <p:nvPr/>
        </p:nvSpPr>
        <p:spPr>
          <a:xfrm>
            <a:off x="685800" y="2712720"/>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68" name="Flowchart: Process 67"/>
          <p:cNvSpPr/>
          <p:nvPr/>
        </p:nvSpPr>
        <p:spPr>
          <a:xfrm>
            <a:off x="685800" y="2941320"/>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69" name="Flowchart: Process 68"/>
          <p:cNvSpPr/>
          <p:nvPr/>
        </p:nvSpPr>
        <p:spPr>
          <a:xfrm>
            <a:off x="685800" y="3169920"/>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70" name="Flowchart: Process 69"/>
          <p:cNvSpPr/>
          <p:nvPr/>
        </p:nvSpPr>
        <p:spPr>
          <a:xfrm>
            <a:off x="685800" y="3398520"/>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72" name="Flowchart: Process 71"/>
          <p:cNvSpPr/>
          <p:nvPr/>
        </p:nvSpPr>
        <p:spPr>
          <a:xfrm>
            <a:off x="685800" y="3627120"/>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74" name="Flowchart: Process 73"/>
          <p:cNvSpPr/>
          <p:nvPr/>
        </p:nvSpPr>
        <p:spPr>
          <a:xfrm>
            <a:off x="685800" y="3855720"/>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75" name="Right Brace 74"/>
          <p:cNvSpPr/>
          <p:nvPr/>
        </p:nvSpPr>
        <p:spPr>
          <a:xfrm>
            <a:off x="1676400" y="1798320"/>
            <a:ext cx="304800" cy="3352800"/>
          </a:xfrm>
          <a:prstGeom prst="rightBrace">
            <a:avLst/>
          </a:prstGeom>
          <a:ln w="28575"/>
        </p:spPr>
        <p:style>
          <a:lnRef idx="1">
            <a:schemeClr val="accent1"/>
          </a:lnRef>
          <a:fillRef idx="0">
            <a:schemeClr val="accent1"/>
          </a:fillRef>
          <a:effectRef idx="0">
            <a:schemeClr val="accent1"/>
          </a:effectRef>
          <a:fontRef idx="minor">
            <a:schemeClr val="tx1"/>
          </a:fontRef>
        </p:style>
        <p:txBody>
          <a:bodyPr anchor="ctr"/>
          <a:lstStyle/>
          <a:p>
            <a:pPr eaLnBrk="1" fontAlgn="auto" hangingPunct="1">
              <a:lnSpc>
                <a:spcPct val="100000"/>
              </a:lnSpc>
              <a:spcBef>
                <a:spcPts val="0"/>
              </a:spcBef>
              <a:spcAft>
                <a:spcPts val="0"/>
              </a:spcAft>
              <a:defRPr/>
            </a:pPr>
            <a:endParaRPr lang="en-US" sz="1800"/>
          </a:p>
        </p:txBody>
      </p:sp>
      <p:sp>
        <p:nvSpPr>
          <p:cNvPr id="78" name="Flowchart: Process 77"/>
          <p:cNvSpPr/>
          <p:nvPr/>
        </p:nvSpPr>
        <p:spPr>
          <a:xfrm>
            <a:off x="685800" y="4084320"/>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79" name="Flowchart: Process 78"/>
          <p:cNvSpPr/>
          <p:nvPr/>
        </p:nvSpPr>
        <p:spPr>
          <a:xfrm>
            <a:off x="685800" y="4312920"/>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80" name="Flowchart: Process 79"/>
          <p:cNvSpPr/>
          <p:nvPr/>
        </p:nvSpPr>
        <p:spPr>
          <a:xfrm>
            <a:off x="685800" y="4541520"/>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81" name="Flowchart: Process 80"/>
          <p:cNvSpPr/>
          <p:nvPr/>
        </p:nvSpPr>
        <p:spPr>
          <a:xfrm>
            <a:off x="685800" y="4770120"/>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82" name="Flowchart: Process 81"/>
          <p:cNvSpPr/>
          <p:nvPr/>
        </p:nvSpPr>
        <p:spPr>
          <a:xfrm>
            <a:off x="685800" y="4998720"/>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83" name="Flowchart: Process 82"/>
          <p:cNvSpPr/>
          <p:nvPr/>
        </p:nvSpPr>
        <p:spPr>
          <a:xfrm>
            <a:off x="1981200" y="3017520"/>
            <a:ext cx="914400" cy="917575"/>
          </a:xfrm>
          <a:prstGeom prst="flowChartProcess">
            <a:avLst/>
          </a:prstGeom>
          <a:no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400" dirty="0">
                <a:solidFill>
                  <a:schemeClr val="tx1"/>
                </a:solidFill>
              </a:rPr>
              <a:t>~5,000 loans</a:t>
            </a:r>
          </a:p>
        </p:txBody>
      </p:sp>
      <p:sp>
        <p:nvSpPr>
          <p:cNvPr id="84" name="Right Arrow 83"/>
          <p:cNvSpPr/>
          <p:nvPr/>
        </p:nvSpPr>
        <p:spPr>
          <a:xfrm>
            <a:off x="2895600" y="3246120"/>
            <a:ext cx="457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endParaRPr lang="en-US" sz="1800"/>
          </a:p>
        </p:txBody>
      </p:sp>
      <p:sp>
        <p:nvSpPr>
          <p:cNvPr id="32" name="Content Placeholder 4"/>
          <p:cNvSpPr txBox="1">
            <a:spLocks/>
          </p:cNvSpPr>
          <p:nvPr/>
        </p:nvSpPr>
        <p:spPr>
          <a:xfrm>
            <a:off x="594360" y="960120"/>
            <a:ext cx="7909560" cy="1005840"/>
          </a:xfrm>
          <a:prstGeom prst="rect">
            <a:avLst/>
          </a:prstGeom>
        </p:spPr>
        <p:txBody>
          <a:bodyPr vert="horz" lIns="0" tIns="0" rIns="0" bIns="0" rtlCol="0">
            <a:noAutofit/>
          </a:bodyPr>
          <a:lstStyle>
            <a:lvl1pPr marL="0" indent="0" algn="l" defTabSz="914400" rtl="0" eaLnBrk="1" latinLnBrk="0" hangingPunct="1">
              <a:lnSpc>
                <a:spcPct val="120000"/>
              </a:lnSpc>
              <a:spcBef>
                <a:spcPts val="1400"/>
              </a:spcBef>
              <a:spcAft>
                <a:spcPts val="0"/>
              </a:spcAft>
              <a:buClr>
                <a:schemeClr val="accent2"/>
              </a:buClr>
              <a:buFont typeface="Arial" panose="020B0604020202020204" pitchFamily="34" charset="0"/>
              <a:buChar char="​"/>
              <a:defRPr sz="1400" b="0" kern="1200" baseline="0">
                <a:solidFill>
                  <a:schemeClr val="tx1"/>
                </a:solidFill>
                <a:latin typeface="+mn-lt"/>
                <a:ea typeface="+mn-ea"/>
                <a:cs typeface="+mn-cs"/>
              </a:defRPr>
            </a:lvl1pPr>
            <a:lvl2pPr marL="228600" indent="-228600" algn="l" defTabSz="914400" rtl="0" eaLnBrk="1" latinLnBrk="0" hangingPunct="1">
              <a:lnSpc>
                <a:spcPct val="120000"/>
              </a:lnSpc>
              <a:spcBef>
                <a:spcPts val="1000"/>
              </a:spcBef>
              <a:spcAft>
                <a:spcPts val="0"/>
              </a:spcAft>
              <a:buClr>
                <a:schemeClr val="accent2"/>
              </a:buClr>
              <a:buFont typeface="Wingdings" panose="05000000000000000000" pitchFamily="2" charset="2"/>
              <a:buChar char="Ø"/>
              <a:defRPr sz="1400" kern="1200" baseline="0">
                <a:solidFill>
                  <a:schemeClr val="tx1"/>
                </a:solidFill>
                <a:latin typeface="+mn-lt"/>
                <a:ea typeface="+mn-ea"/>
                <a:cs typeface="+mn-cs"/>
              </a:defRPr>
            </a:lvl2pPr>
            <a:lvl3pPr marL="457200" indent="-22860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681038" indent="-23495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915988" indent="-225425"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71450" indent="-171450">
              <a:buFont typeface="Wingdings" panose="05000000000000000000" pitchFamily="2" charset="2"/>
              <a:buChar char="Ø"/>
            </a:pPr>
            <a:r>
              <a:rPr lang="en-US" dirty="0"/>
              <a:t>Prior to the financial crisis, investment banks would buy pools of subprime loans, package them into bonds and sell them off</a:t>
            </a:r>
          </a:p>
        </p:txBody>
      </p:sp>
      <p:cxnSp>
        <p:nvCxnSpPr>
          <p:cNvPr id="7" name="Straight Arrow Connector 6"/>
          <p:cNvCxnSpPr/>
          <p:nvPr/>
        </p:nvCxnSpPr>
        <p:spPr>
          <a:xfrm flipH="1">
            <a:off x="5189873" y="2478065"/>
            <a:ext cx="342247" cy="838200"/>
          </a:xfrm>
          <a:prstGeom prst="straightConnector1">
            <a:avLst/>
          </a:prstGeom>
          <a:ln w="635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45" idx="3"/>
          </p:cNvCxnSpPr>
          <p:nvPr/>
        </p:nvCxnSpPr>
        <p:spPr>
          <a:xfrm flipH="1">
            <a:off x="5181600" y="4693920"/>
            <a:ext cx="441960" cy="11747"/>
          </a:xfrm>
          <a:prstGeom prst="straightConnector1">
            <a:avLst/>
          </a:prstGeom>
          <a:ln w="635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39" name="Content Placeholder 4"/>
          <p:cNvSpPr txBox="1">
            <a:spLocks/>
          </p:cNvSpPr>
          <p:nvPr/>
        </p:nvSpPr>
        <p:spPr>
          <a:xfrm>
            <a:off x="685800" y="5608319"/>
            <a:ext cx="7818120" cy="701041"/>
          </a:xfrm>
          <a:prstGeom prst="rect">
            <a:avLst/>
          </a:prstGeom>
        </p:spPr>
        <p:txBody>
          <a:bodyPr vert="horz" lIns="0" tIns="0" rIns="0" bIns="0" rtlCol="0">
            <a:noAutofit/>
          </a:bodyPr>
          <a:lstStyle>
            <a:lvl1pPr marL="0" indent="0" algn="l" defTabSz="914400" rtl="0" eaLnBrk="1" latinLnBrk="0" hangingPunct="1">
              <a:lnSpc>
                <a:spcPct val="120000"/>
              </a:lnSpc>
              <a:spcBef>
                <a:spcPts val="1400"/>
              </a:spcBef>
              <a:spcAft>
                <a:spcPts val="0"/>
              </a:spcAft>
              <a:buClr>
                <a:schemeClr val="accent2"/>
              </a:buClr>
              <a:buFont typeface="Arial" panose="020B0604020202020204" pitchFamily="34" charset="0"/>
              <a:buChar char="​"/>
              <a:defRPr sz="1400" b="0" kern="1200" baseline="0">
                <a:solidFill>
                  <a:schemeClr val="tx1"/>
                </a:solidFill>
                <a:latin typeface="+mn-lt"/>
                <a:ea typeface="+mn-ea"/>
                <a:cs typeface="+mn-cs"/>
              </a:defRPr>
            </a:lvl1pPr>
            <a:lvl2pPr marL="228600" indent="-228600" algn="l" defTabSz="914400" rtl="0" eaLnBrk="1" latinLnBrk="0" hangingPunct="1">
              <a:lnSpc>
                <a:spcPct val="120000"/>
              </a:lnSpc>
              <a:spcBef>
                <a:spcPts val="1000"/>
              </a:spcBef>
              <a:spcAft>
                <a:spcPts val="0"/>
              </a:spcAft>
              <a:buClr>
                <a:schemeClr val="accent2"/>
              </a:buClr>
              <a:buFont typeface="Wingdings" panose="05000000000000000000" pitchFamily="2" charset="2"/>
              <a:buChar char="Ø"/>
              <a:defRPr sz="1400" kern="1200" baseline="0">
                <a:solidFill>
                  <a:schemeClr val="tx1"/>
                </a:solidFill>
                <a:latin typeface="+mn-lt"/>
                <a:ea typeface="+mn-ea"/>
                <a:cs typeface="+mn-cs"/>
              </a:defRPr>
            </a:lvl2pPr>
            <a:lvl3pPr marL="457200" indent="-22860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681038" indent="-23495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915988" indent="-225425"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71450" indent="-171450">
              <a:buFont typeface="Wingdings" panose="05000000000000000000" pitchFamily="2" charset="2"/>
              <a:buChar char="Ø"/>
            </a:pPr>
            <a:r>
              <a:rPr lang="en-US" dirty="0"/>
              <a:t>In 2006, mortgage research teams assumed lifetime cumulative default losses of </a:t>
            </a:r>
            <a:r>
              <a:rPr lang="en-US" b="1" dirty="0"/>
              <a:t>~3%</a:t>
            </a:r>
          </a:p>
          <a:p>
            <a:pPr marL="171450" indent="-171450">
              <a:buFont typeface="Wingdings" panose="05000000000000000000" pitchFamily="2" charset="2"/>
              <a:buChar char="Ø"/>
            </a:pPr>
            <a:r>
              <a:rPr lang="en-US" dirty="0"/>
              <a:t>At 3% default rate, if loans default independently, there is ~10</a:t>
            </a:r>
            <a:r>
              <a:rPr lang="en-US" baseline="30000" dirty="0"/>
              <a:t>-82</a:t>
            </a:r>
            <a:r>
              <a:rPr lang="en-US" dirty="0"/>
              <a:t> probability the AAA tranche takes </a:t>
            </a:r>
            <a:r>
              <a:rPr lang="en-US" dirty="0" err="1"/>
              <a:t>writedowns</a:t>
            </a:r>
            <a:r>
              <a:rPr lang="en-US" dirty="0"/>
              <a:t>.</a:t>
            </a:r>
          </a:p>
        </p:txBody>
      </p:sp>
      <p:sp>
        <p:nvSpPr>
          <p:cNvPr id="33" name="Content Placeholder 4">
            <a:extLst>
              <a:ext uri="{FF2B5EF4-FFF2-40B4-BE49-F238E27FC236}">
                <a16:creationId xmlns:a16="http://schemas.microsoft.com/office/drawing/2014/main" id="{FB87D482-1DDD-F248-B462-40DC78078B42}"/>
              </a:ext>
            </a:extLst>
          </p:cNvPr>
          <p:cNvSpPr txBox="1">
            <a:spLocks/>
          </p:cNvSpPr>
          <p:nvPr/>
        </p:nvSpPr>
        <p:spPr>
          <a:xfrm>
            <a:off x="3526221" y="1393479"/>
            <a:ext cx="2039401" cy="340374"/>
          </a:xfrm>
          <a:prstGeom prst="rect">
            <a:avLst/>
          </a:prstGeom>
        </p:spPr>
        <p:txBody>
          <a:bodyPr vert="horz" lIns="0" tIns="0" rIns="0" bIns="0" rtlCol="0">
            <a:noAutofit/>
          </a:bodyPr>
          <a:lstStyle>
            <a:lvl1pPr marL="0" indent="0" algn="l" defTabSz="914400" rtl="0" eaLnBrk="1" latinLnBrk="0" hangingPunct="1">
              <a:lnSpc>
                <a:spcPct val="120000"/>
              </a:lnSpc>
              <a:spcBef>
                <a:spcPts val="1400"/>
              </a:spcBef>
              <a:spcAft>
                <a:spcPts val="0"/>
              </a:spcAft>
              <a:buClr>
                <a:schemeClr val="accent2"/>
              </a:buClr>
              <a:buFont typeface="Arial" panose="020B0604020202020204" pitchFamily="34" charset="0"/>
              <a:buChar char="​"/>
              <a:defRPr sz="1400" b="0" kern="1200" baseline="0">
                <a:solidFill>
                  <a:schemeClr val="tx1"/>
                </a:solidFill>
                <a:latin typeface="+mn-lt"/>
                <a:ea typeface="+mn-ea"/>
                <a:cs typeface="+mn-cs"/>
              </a:defRPr>
            </a:lvl1pPr>
            <a:lvl2pPr marL="228600" indent="-228600" algn="l" defTabSz="914400" rtl="0" eaLnBrk="1" latinLnBrk="0" hangingPunct="1">
              <a:lnSpc>
                <a:spcPct val="120000"/>
              </a:lnSpc>
              <a:spcBef>
                <a:spcPts val="1000"/>
              </a:spcBef>
              <a:spcAft>
                <a:spcPts val="0"/>
              </a:spcAft>
              <a:buClr>
                <a:schemeClr val="accent2"/>
              </a:buClr>
              <a:buFont typeface="Wingdings" panose="05000000000000000000" pitchFamily="2" charset="2"/>
              <a:buChar char="Ø"/>
              <a:defRPr sz="1400" kern="1200" baseline="0">
                <a:solidFill>
                  <a:schemeClr val="tx1"/>
                </a:solidFill>
                <a:latin typeface="+mn-lt"/>
                <a:ea typeface="+mn-ea"/>
                <a:cs typeface="+mn-cs"/>
              </a:defRPr>
            </a:lvl2pPr>
            <a:lvl3pPr marL="457200" indent="-22860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681038" indent="-23495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915988" indent="-225425"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None/>
            </a:pPr>
            <a:r>
              <a:rPr lang="en-US" dirty="0"/>
              <a:t>Subprime </a:t>
            </a:r>
            <a:r>
              <a:rPr lang="en-US" dirty="0" err="1"/>
              <a:t>Resi</a:t>
            </a:r>
            <a:r>
              <a:rPr lang="en-US" dirty="0"/>
              <a:t> ABS</a:t>
            </a:r>
          </a:p>
        </p:txBody>
      </p:sp>
    </p:spTree>
    <p:extLst>
      <p:ext uri="{BB962C8B-B14F-4D97-AF65-F5344CB8AC3E}">
        <p14:creationId xmlns:p14="http://schemas.microsoft.com/office/powerpoint/2010/main" val="3237184539"/>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Mortgage Originator’s Perspective in 2002</a:t>
            </a:r>
          </a:p>
        </p:txBody>
      </p:sp>
      <p:sp>
        <p:nvSpPr>
          <p:cNvPr id="5" name="Content Placeholder 4"/>
          <p:cNvSpPr>
            <a:spLocks noGrp="1"/>
          </p:cNvSpPr>
          <p:nvPr>
            <p:ph idx="1"/>
          </p:nvPr>
        </p:nvSpPr>
        <p:spPr>
          <a:xfrm>
            <a:off x="457200" y="1219201"/>
            <a:ext cx="5897880" cy="3124199"/>
          </a:xfrm>
        </p:spPr>
        <p:txBody>
          <a:bodyPr>
            <a:normAutofit/>
          </a:bodyPr>
          <a:lstStyle/>
          <a:p>
            <a:pPr>
              <a:lnSpc>
                <a:spcPct val="100000"/>
              </a:lnSpc>
              <a:spcBef>
                <a:spcPts val="0"/>
              </a:spcBef>
              <a:buNone/>
            </a:pPr>
            <a:r>
              <a:rPr lang="en-US" dirty="0"/>
              <a:t>State of subprime world:</a:t>
            </a:r>
          </a:p>
          <a:p>
            <a:pPr marL="285750" indent="-285750">
              <a:lnSpc>
                <a:spcPct val="100000"/>
              </a:lnSpc>
              <a:spcBef>
                <a:spcPts val="0"/>
              </a:spcBef>
              <a:buFont typeface="Wingdings" panose="05000000000000000000" pitchFamily="2" charset="2"/>
              <a:buChar char="Ø"/>
            </a:pPr>
            <a:r>
              <a:rPr lang="en-US" dirty="0"/>
              <a:t>Cum losses on subprime pools &lt;4% over life of subprime loan</a:t>
            </a:r>
          </a:p>
          <a:p>
            <a:pPr marL="285750" indent="-285750">
              <a:lnSpc>
                <a:spcPct val="100000"/>
              </a:lnSpc>
              <a:spcBef>
                <a:spcPts val="0"/>
              </a:spcBef>
              <a:buFont typeface="Wingdings" panose="05000000000000000000" pitchFamily="2" charset="2"/>
              <a:buChar char="Ø"/>
            </a:pPr>
            <a:r>
              <a:rPr lang="en-US" dirty="0"/>
              <a:t>Rates on loans &gt;8%</a:t>
            </a:r>
          </a:p>
          <a:p>
            <a:pPr marL="285750" indent="-285750">
              <a:lnSpc>
                <a:spcPct val="100000"/>
              </a:lnSpc>
              <a:spcBef>
                <a:spcPts val="0"/>
              </a:spcBef>
              <a:buFont typeface="Wingdings" panose="05000000000000000000" pitchFamily="2" charset="2"/>
              <a:buChar char="Ø"/>
            </a:pPr>
            <a:r>
              <a:rPr lang="en-US" dirty="0"/>
              <a:t>2 year Treasuries &lt;2%, 10 year Treasuries ~4%</a:t>
            </a:r>
          </a:p>
        </p:txBody>
      </p:sp>
      <p:sp>
        <p:nvSpPr>
          <p:cNvPr id="7" name="TextBox 6"/>
          <p:cNvSpPr txBox="1"/>
          <p:nvPr/>
        </p:nvSpPr>
        <p:spPr>
          <a:xfrm>
            <a:off x="457200" y="6489561"/>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240280"/>
            <a:ext cx="3702225" cy="2650914"/>
          </a:xfrm>
          <a:prstGeom prst="rect">
            <a:avLst/>
          </a:prstGeom>
        </p:spPr>
      </p:pic>
      <p:sp>
        <p:nvSpPr>
          <p:cNvPr id="8" name="Content Placeholder 4"/>
          <p:cNvSpPr txBox="1">
            <a:spLocks/>
          </p:cNvSpPr>
          <p:nvPr/>
        </p:nvSpPr>
        <p:spPr>
          <a:xfrm>
            <a:off x="460587" y="5471161"/>
            <a:ext cx="8271933" cy="1066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US" sz="1400" dirty="0"/>
              <a:t>So subprime mortgage originators could have assets with yields more than 3% in excess spread</a:t>
            </a:r>
          </a:p>
          <a:p>
            <a:pPr marL="0" indent="0">
              <a:spcBef>
                <a:spcPts val="0"/>
              </a:spcBef>
              <a:buFont typeface="Arial" pitchFamily="34" charset="0"/>
              <a:buNone/>
            </a:pPr>
            <a:endParaRPr lang="en-US" sz="1400" dirty="0"/>
          </a:p>
          <a:p>
            <a:pPr marL="0" indent="0">
              <a:spcBef>
                <a:spcPts val="0"/>
              </a:spcBef>
              <a:buFont typeface="Arial" pitchFamily="34" charset="0"/>
              <a:buNone/>
            </a:pPr>
            <a:r>
              <a:rPr lang="en-US" sz="1400" dirty="0"/>
              <a:t>So: originators quickly fill up their balance sheets with subprime mortgages</a:t>
            </a:r>
          </a:p>
        </p:txBody>
      </p:sp>
    </p:spTree>
    <p:extLst>
      <p:ext uri="{BB962C8B-B14F-4D97-AF65-F5344CB8AC3E}">
        <p14:creationId xmlns:p14="http://schemas.microsoft.com/office/powerpoint/2010/main" val="1943588793"/>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Sample Subprime Deal</a:t>
            </a:r>
          </a:p>
        </p:txBody>
      </p:sp>
      <p:sp>
        <p:nvSpPr>
          <p:cNvPr id="5" name="Content Placeholder 4"/>
          <p:cNvSpPr>
            <a:spLocks noGrp="1"/>
          </p:cNvSpPr>
          <p:nvPr>
            <p:ph idx="1"/>
          </p:nvPr>
        </p:nvSpPr>
        <p:spPr>
          <a:xfrm>
            <a:off x="457200" y="1219200"/>
            <a:ext cx="7467600" cy="609600"/>
          </a:xfrm>
        </p:spPr>
        <p:txBody>
          <a:bodyPr>
            <a:noAutofit/>
          </a:bodyPr>
          <a:lstStyle/>
          <a:p>
            <a:pPr marL="0" indent="0">
              <a:lnSpc>
                <a:spcPct val="100000"/>
              </a:lnSpc>
              <a:spcBef>
                <a:spcPts val="0"/>
              </a:spcBef>
              <a:buNone/>
            </a:pPr>
            <a:r>
              <a:rPr lang="en-US" dirty="0"/>
              <a:t>At 3% default rate, if loans default independently, there is ~10</a:t>
            </a:r>
            <a:r>
              <a:rPr lang="en-US" baseline="30000" dirty="0"/>
              <a:t>-82</a:t>
            </a:r>
            <a:r>
              <a:rPr lang="en-US" dirty="0"/>
              <a:t> probability that the AAA tranche takes </a:t>
            </a:r>
            <a:r>
              <a:rPr lang="en-US" dirty="0" err="1"/>
              <a:t>writedowns</a:t>
            </a:r>
            <a:r>
              <a:rPr lang="en-US" dirty="0"/>
              <a:t>.</a:t>
            </a:r>
          </a:p>
          <a:p>
            <a:pPr marL="0" indent="0">
              <a:lnSpc>
                <a:spcPct val="100000"/>
              </a:lnSpc>
              <a:spcBef>
                <a:spcPts val="0"/>
              </a:spcBef>
              <a:buNone/>
            </a:pPr>
            <a:endParaRPr lang="en-US" dirty="0"/>
          </a:p>
        </p:txBody>
      </p:sp>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828800"/>
            <a:ext cx="5825067" cy="4170938"/>
          </a:xfrm>
          <a:prstGeom prst="rect">
            <a:avLst/>
          </a:prstGeom>
        </p:spPr>
      </p:pic>
    </p:spTree>
    <p:extLst>
      <p:ext uri="{BB962C8B-B14F-4D97-AF65-F5344CB8AC3E}">
        <p14:creationId xmlns:p14="http://schemas.microsoft.com/office/powerpoint/2010/main" val="1008044195"/>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Rating Agencies</a:t>
            </a:r>
          </a:p>
        </p:txBody>
      </p:sp>
      <p:sp>
        <p:nvSpPr>
          <p:cNvPr id="5" name="Content Placeholder 4"/>
          <p:cNvSpPr>
            <a:spLocks noGrp="1"/>
          </p:cNvSpPr>
          <p:nvPr>
            <p:ph idx="1"/>
          </p:nvPr>
        </p:nvSpPr>
        <p:spPr>
          <a:xfrm>
            <a:off x="457200" y="1219200"/>
            <a:ext cx="6019800" cy="1981200"/>
          </a:xfrm>
        </p:spPr>
        <p:txBody>
          <a:bodyPr>
            <a:noAutofit/>
          </a:bodyPr>
          <a:lstStyle/>
          <a:p>
            <a:pPr>
              <a:lnSpc>
                <a:spcPct val="100000"/>
              </a:lnSpc>
              <a:spcBef>
                <a:spcPts val="0"/>
              </a:spcBef>
            </a:pPr>
            <a:r>
              <a:rPr lang="en-US" sz="1600" dirty="0"/>
              <a:t>Credit rating agencies rate the creditworthiness of debt issuances</a:t>
            </a:r>
          </a:p>
          <a:p>
            <a:pPr>
              <a:lnSpc>
                <a:spcPct val="100000"/>
              </a:lnSpc>
              <a:spcBef>
                <a:spcPts val="0"/>
              </a:spcBef>
            </a:pPr>
            <a:endParaRPr lang="en-US" sz="1600" dirty="0"/>
          </a:p>
          <a:p>
            <a:pPr>
              <a:lnSpc>
                <a:spcPct val="100000"/>
              </a:lnSpc>
              <a:spcBef>
                <a:spcPts val="0"/>
              </a:spcBef>
            </a:pPr>
            <a:r>
              <a:rPr lang="en-US" sz="1600" dirty="0"/>
              <a:t>The major credit rating agencies are:</a:t>
            </a:r>
          </a:p>
          <a:p>
            <a:pPr lvl="1">
              <a:lnSpc>
                <a:spcPct val="100000"/>
              </a:lnSpc>
              <a:spcBef>
                <a:spcPts val="0"/>
              </a:spcBef>
            </a:pPr>
            <a:r>
              <a:rPr lang="en-US" sz="1400" dirty="0"/>
              <a:t>Moody’s – Rating is based upon expected loss</a:t>
            </a:r>
          </a:p>
          <a:p>
            <a:pPr lvl="1">
              <a:lnSpc>
                <a:spcPct val="100000"/>
              </a:lnSpc>
              <a:spcBef>
                <a:spcPts val="0"/>
              </a:spcBef>
            </a:pPr>
            <a:r>
              <a:rPr lang="en-US" sz="1400" dirty="0"/>
              <a:t>S&amp;P – Rating is based upon probability of default</a:t>
            </a:r>
          </a:p>
          <a:p>
            <a:pPr lvl="2">
              <a:lnSpc>
                <a:spcPct val="100000"/>
              </a:lnSpc>
              <a:spcBef>
                <a:spcPts val="0"/>
              </a:spcBef>
            </a:pPr>
            <a:r>
              <a:rPr lang="en-US" sz="1200" dirty="0"/>
              <a:t>Top rating ~0.01% annual</a:t>
            </a:r>
          </a:p>
          <a:p>
            <a:pPr>
              <a:lnSpc>
                <a:spcPct val="100000"/>
              </a:lnSpc>
              <a:spcBef>
                <a:spcPts val="0"/>
              </a:spcBef>
            </a:pPr>
            <a:endParaRPr lang="en-US" sz="1600" dirty="0"/>
          </a:p>
          <a:p>
            <a:pPr>
              <a:lnSpc>
                <a:spcPct val="100000"/>
              </a:lnSpc>
              <a:spcBef>
                <a:spcPts val="0"/>
              </a:spcBef>
            </a:pPr>
            <a:r>
              <a:rPr lang="en-US" sz="1600" dirty="0"/>
              <a:t>Rating agencies are paid to rate new deals</a:t>
            </a:r>
            <a:endParaRPr lang="en-US" sz="1800" dirty="0"/>
          </a:p>
          <a:p>
            <a:pPr>
              <a:lnSpc>
                <a:spcPct val="100000"/>
              </a:lnSpc>
              <a:spcBef>
                <a:spcPts val="0"/>
              </a:spcBef>
            </a:pPr>
            <a:endParaRPr lang="en-US" sz="1800" dirty="0"/>
          </a:p>
          <a:p>
            <a:pPr lvl="1">
              <a:lnSpc>
                <a:spcPct val="100000"/>
              </a:lnSpc>
              <a:spcBef>
                <a:spcPts val="0"/>
              </a:spcBef>
            </a:pPr>
            <a:endParaRPr lang="en-US" sz="1400" dirty="0"/>
          </a:p>
        </p:txBody>
      </p:sp>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graphicFrame>
        <p:nvGraphicFramePr>
          <p:cNvPr id="6" name="Table 5"/>
          <p:cNvGraphicFramePr>
            <a:graphicFrameLocks noGrp="1"/>
          </p:cNvGraphicFramePr>
          <p:nvPr>
            <p:extLst>
              <p:ext uri="{D42A27DB-BD31-4B8C-83A1-F6EECF244321}">
                <p14:modId xmlns:p14="http://schemas.microsoft.com/office/powerpoint/2010/main" val="1567950698"/>
              </p:ext>
            </p:extLst>
          </p:nvPr>
        </p:nvGraphicFramePr>
        <p:xfrm>
          <a:off x="6553200" y="1143000"/>
          <a:ext cx="1941856" cy="3246954"/>
        </p:xfrm>
        <a:graphic>
          <a:graphicData uri="http://schemas.openxmlformats.org/drawingml/2006/table">
            <a:tbl>
              <a:tblPr firstRow="1" bandRow="1">
                <a:tableStyleId>{5C22544A-7EE6-4342-B048-85BDC9FD1C3A}</a:tableStyleId>
              </a:tblPr>
              <a:tblGrid>
                <a:gridCol w="970928">
                  <a:extLst>
                    <a:ext uri="{9D8B030D-6E8A-4147-A177-3AD203B41FA5}">
                      <a16:colId xmlns:a16="http://schemas.microsoft.com/office/drawing/2014/main" val="20000"/>
                    </a:ext>
                  </a:extLst>
                </a:gridCol>
                <a:gridCol w="970928">
                  <a:extLst>
                    <a:ext uri="{9D8B030D-6E8A-4147-A177-3AD203B41FA5}">
                      <a16:colId xmlns:a16="http://schemas.microsoft.com/office/drawing/2014/main" val="20001"/>
                    </a:ext>
                  </a:extLst>
                </a:gridCol>
              </a:tblGrid>
              <a:tr h="417330">
                <a:tc>
                  <a:txBody>
                    <a:bodyPr/>
                    <a:lstStyle/>
                    <a:p>
                      <a:r>
                        <a:rPr lang="en-US" sz="1200" dirty="0"/>
                        <a:t>Moody’s</a:t>
                      </a:r>
                    </a:p>
                  </a:txBody>
                  <a:tcPr/>
                </a:tc>
                <a:tc>
                  <a:txBody>
                    <a:bodyPr/>
                    <a:lstStyle/>
                    <a:p>
                      <a:r>
                        <a:rPr lang="en-US" sz="1200" dirty="0"/>
                        <a:t>S&amp;P</a:t>
                      </a:r>
                    </a:p>
                  </a:txBody>
                  <a:tcPr/>
                </a:tc>
                <a:extLst>
                  <a:ext uri="{0D108BD9-81ED-4DB2-BD59-A6C34878D82A}">
                    <a16:rowId xmlns:a16="http://schemas.microsoft.com/office/drawing/2014/main" val="10000"/>
                  </a:ext>
                </a:extLst>
              </a:tr>
              <a:tr h="288724">
                <a:tc>
                  <a:txBody>
                    <a:bodyPr/>
                    <a:lstStyle/>
                    <a:p>
                      <a:r>
                        <a:rPr lang="en-US" sz="1200" dirty="0" err="1"/>
                        <a:t>Aaa</a:t>
                      </a:r>
                      <a:endParaRPr lang="en-US" sz="1200" dirty="0"/>
                    </a:p>
                  </a:txBody>
                  <a:tcPr/>
                </a:tc>
                <a:tc>
                  <a:txBody>
                    <a:bodyPr/>
                    <a:lstStyle/>
                    <a:p>
                      <a:r>
                        <a:rPr lang="en-US" sz="1200" dirty="0"/>
                        <a:t>AAA</a:t>
                      </a:r>
                    </a:p>
                  </a:txBody>
                  <a:tcPr/>
                </a:tc>
                <a:extLst>
                  <a:ext uri="{0D108BD9-81ED-4DB2-BD59-A6C34878D82A}">
                    <a16:rowId xmlns:a16="http://schemas.microsoft.com/office/drawing/2014/main" val="10001"/>
                  </a:ext>
                </a:extLst>
              </a:tr>
              <a:tr h="288724">
                <a:tc>
                  <a:txBody>
                    <a:bodyPr/>
                    <a:lstStyle/>
                    <a:p>
                      <a:r>
                        <a:rPr lang="en-US" sz="1200" dirty="0"/>
                        <a:t>Aa1</a:t>
                      </a:r>
                    </a:p>
                  </a:txBody>
                  <a:tcPr/>
                </a:tc>
                <a:tc>
                  <a:txBody>
                    <a:bodyPr/>
                    <a:lstStyle/>
                    <a:p>
                      <a:r>
                        <a:rPr lang="en-US" sz="1200" dirty="0"/>
                        <a:t>AA+</a:t>
                      </a:r>
                    </a:p>
                  </a:txBody>
                  <a:tcPr/>
                </a:tc>
                <a:extLst>
                  <a:ext uri="{0D108BD9-81ED-4DB2-BD59-A6C34878D82A}">
                    <a16:rowId xmlns:a16="http://schemas.microsoft.com/office/drawing/2014/main" val="10002"/>
                  </a:ext>
                </a:extLst>
              </a:tr>
              <a:tr h="288724">
                <a:tc>
                  <a:txBody>
                    <a:bodyPr/>
                    <a:lstStyle/>
                    <a:p>
                      <a:r>
                        <a:rPr lang="en-US" sz="1200" dirty="0"/>
                        <a:t>Aa2</a:t>
                      </a:r>
                    </a:p>
                  </a:txBody>
                  <a:tcPr/>
                </a:tc>
                <a:tc>
                  <a:txBody>
                    <a:bodyPr/>
                    <a:lstStyle/>
                    <a:p>
                      <a:r>
                        <a:rPr lang="en-US" sz="1200" dirty="0"/>
                        <a:t>AA</a:t>
                      </a:r>
                    </a:p>
                  </a:txBody>
                  <a:tcPr/>
                </a:tc>
                <a:extLst>
                  <a:ext uri="{0D108BD9-81ED-4DB2-BD59-A6C34878D82A}">
                    <a16:rowId xmlns:a16="http://schemas.microsoft.com/office/drawing/2014/main" val="10003"/>
                  </a:ext>
                </a:extLst>
              </a:tr>
              <a:tr h="288724">
                <a:tc>
                  <a:txBody>
                    <a:bodyPr/>
                    <a:lstStyle/>
                    <a:p>
                      <a:r>
                        <a:rPr lang="en-US" sz="1200" dirty="0"/>
                        <a:t>Aa3</a:t>
                      </a:r>
                    </a:p>
                  </a:txBody>
                  <a:tcPr/>
                </a:tc>
                <a:tc>
                  <a:txBody>
                    <a:bodyPr/>
                    <a:lstStyle/>
                    <a:p>
                      <a:r>
                        <a:rPr lang="en-US" sz="1200" dirty="0"/>
                        <a:t>AA-</a:t>
                      </a:r>
                    </a:p>
                  </a:txBody>
                  <a:tcPr/>
                </a:tc>
                <a:extLst>
                  <a:ext uri="{0D108BD9-81ED-4DB2-BD59-A6C34878D82A}">
                    <a16:rowId xmlns:a16="http://schemas.microsoft.com/office/drawing/2014/main" val="10004"/>
                  </a:ext>
                </a:extLst>
              </a:tr>
              <a:tr h="288724">
                <a:tc>
                  <a:txBody>
                    <a:bodyPr/>
                    <a:lstStyle/>
                    <a:p>
                      <a:r>
                        <a:rPr lang="en-US" sz="1200" dirty="0"/>
                        <a:t>A1</a:t>
                      </a:r>
                    </a:p>
                  </a:txBody>
                  <a:tcPr/>
                </a:tc>
                <a:tc>
                  <a:txBody>
                    <a:bodyPr/>
                    <a:lstStyle/>
                    <a:p>
                      <a:r>
                        <a:rPr lang="en-US" sz="1200" dirty="0"/>
                        <a:t>A+</a:t>
                      </a:r>
                    </a:p>
                  </a:txBody>
                  <a:tcPr/>
                </a:tc>
                <a:extLst>
                  <a:ext uri="{0D108BD9-81ED-4DB2-BD59-A6C34878D82A}">
                    <a16:rowId xmlns:a16="http://schemas.microsoft.com/office/drawing/2014/main" val="10005"/>
                  </a:ext>
                </a:extLst>
              </a:tr>
              <a:tr h="288724">
                <a:tc>
                  <a:txBody>
                    <a:bodyPr/>
                    <a:lstStyle/>
                    <a:p>
                      <a:r>
                        <a:rPr lang="en-US" sz="1200" dirty="0"/>
                        <a:t>A2</a:t>
                      </a:r>
                    </a:p>
                  </a:txBody>
                  <a:tcPr/>
                </a:tc>
                <a:tc>
                  <a:txBody>
                    <a:bodyPr/>
                    <a:lstStyle/>
                    <a:p>
                      <a:r>
                        <a:rPr lang="en-US" sz="1200" dirty="0"/>
                        <a:t>A</a:t>
                      </a:r>
                    </a:p>
                  </a:txBody>
                  <a:tcPr/>
                </a:tc>
                <a:extLst>
                  <a:ext uri="{0D108BD9-81ED-4DB2-BD59-A6C34878D82A}">
                    <a16:rowId xmlns:a16="http://schemas.microsoft.com/office/drawing/2014/main" val="10006"/>
                  </a:ext>
                </a:extLst>
              </a:tr>
              <a:tr h="0">
                <a:tc>
                  <a:txBody>
                    <a:bodyPr/>
                    <a:lstStyle/>
                    <a:p>
                      <a:r>
                        <a:rPr lang="en-US" sz="1200" dirty="0"/>
                        <a:t>A3</a:t>
                      </a:r>
                    </a:p>
                  </a:txBody>
                  <a:tcPr/>
                </a:tc>
                <a:tc>
                  <a:txBody>
                    <a:bodyPr/>
                    <a:lstStyle/>
                    <a:p>
                      <a:r>
                        <a:rPr lang="en-US" sz="1200" dirty="0"/>
                        <a:t>A-</a:t>
                      </a:r>
                    </a:p>
                  </a:txBody>
                  <a:tcPr/>
                </a:tc>
                <a:extLst>
                  <a:ext uri="{0D108BD9-81ED-4DB2-BD59-A6C34878D82A}">
                    <a16:rowId xmlns:a16="http://schemas.microsoft.com/office/drawing/2014/main" val="10007"/>
                  </a:ext>
                </a:extLst>
              </a:tr>
              <a:tr h="202139">
                <a:tc>
                  <a:txBody>
                    <a:bodyPr/>
                    <a:lstStyle/>
                    <a:p>
                      <a:r>
                        <a:rPr lang="en-US" sz="1200" dirty="0"/>
                        <a:t>B1</a:t>
                      </a:r>
                    </a:p>
                  </a:txBody>
                  <a:tcPr/>
                </a:tc>
                <a:tc>
                  <a:txBody>
                    <a:bodyPr/>
                    <a:lstStyle/>
                    <a:p>
                      <a:r>
                        <a:rPr lang="en-US" sz="1200" dirty="0"/>
                        <a:t>BBB+</a:t>
                      </a:r>
                    </a:p>
                  </a:txBody>
                  <a:tcPr/>
                </a:tc>
                <a:extLst>
                  <a:ext uri="{0D108BD9-81ED-4DB2-BD59-A6C34878D82A}">
                    <a16:rowId xmlns:a16="http://schemas.microsoft.com/office/drawing/2014/main" val="10008"/>
                  </a:ext>
                </a:extLst>
              </a:tr>
              <a:tr h="129958">
                <a:tc>
                  <a:txBody>
                    <a:bodyPr/>
                    <a:lstStyle/>
                    <a:p>
                      <a:r>
                        <a:rPr lang="en-US" sz="1200" dirty="0"/>
                        <a:t>B2</a:t>
                      </a:r>
                    </a:p>
                  </a:txBody>
                  <a:tcPr/>
                </a:tc>
                <a:tc>
                  <a:txBody>
                    <a:bodyPr/>
                    <a:lstStyle/>
                    <a:p>
                      <a:r>
                        <a:rPr lang="en-US" sz="1200" dirty="0"/>
                        <a:t>BBB</a:t>
                      </a:r>
                    </a:p>
                  </a:txBody>
                  <a:tcPr/>
                </a:tc>
                <a:extLst>
                  <a:ext uri="{0D108BD9-81ED-4DB2-BD59-A6C34878D82A}">
                    <a16:rowId xmlns:a16="http://schemas.microsoft.com/office/drawing/2014/main" val="10009"/>
                  </a:ext>
                </a:extLst>
              </a:tr>
              <a:tr h="0">
                <a:tc>
                  <a:txBody>
                    <a:bodyPr/>
                    <a:lstStyle/>
                    <a:p>
                      <a:r>
                        <a:rPr lang="en-US" sz="1200" dirty="0"/>
                        <a:t>B3</a:t>
                      </a:r>
                    </a:p>
                  </a:txBody>
                  <a:tcPr/>
                </a:tc>
                <a:tc>
                  <a:txBody>
                    <a:bodyPr/>
                    <a:lstStyle/>
                    <a:p>
                      <a:r>
                        <a:rPr lang="en-US" sz="1200" dirty="0"/>
                        <a:t>BBB-</a:t>
                      </a:r>
                    </a:p>
                  </a:txBody>
                  <a:tcPr/>
                </a:tc>
                <a:extLst>
                  <a:ext uri="{0D108BD9-81ED-4DB2-BD59-A6C34878D82A}">
                    <a16:rowId xmlns:a16="http://schemas.microsoft.com/office/drawing/2014/main" val="10010"/>
                  </a:ext>
                </a:extLst>
              </a:tr>
            </a:tbl>
          </a:graphicData>
        </a:graphic>
      </p:graphicFrame>
      <p:sp>
        <p:nvSpPr>
          <p:cNvPr id="8" name="Content Placeholder 4"/>
          <p:cNvSpPr txBox="1">
            <a:spLocks/>
          </p:cNvSpPr>
          <p:nvPr/>
        </p:nvSpPr>
        <p:spPr>
          <a:xfrm>
            <a:off x="457200" y="2819400"/>
            <a:ext cx="51816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600" dirty="0"/>
          </a:p>
        </p:txBody>
      </p:sp>
    </p:spTree>
    <p:extLst>
      <p:ext uri="{BB962C8B-B14F-4D97-AF65-F5344CB8AC3E}">
        <p14:creationId xmlns:p14="http://schemas.microsoft.com/office/powerpoint/2010/main" val="1707564659"/>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B4425D"/>
                </a:solidFill>
              </a:rPr>
              <a:t>Intermission: The impact of principal being paid early</a:t>
            </a:r>
          </a:p>
        </p:txBody>
      </p:sp>
      <p:sp>
        <p:nvSpPr>
          <p:cNvPr id="14" name="TextBox 13"/>
          <p:cNvSpPr txBox="1"/>
          <p:nvPr/>
        </p:nvSpPr>
        <p:spPr>
          <a:xfrm>
            <a:off x="457200" y="6535281"/>
            <a:ext cx="5248553" cy="276999"/>
          </a:xfrm>
          <a:prstGeom prst="rect">
            <a:avLst/>
          </a:prstGeom>
          <a:noFill/>
        </p:spPr>
        <p:txBody>
          <a:bodyPr wrap="none" rtlCol="0">
            <a:spAutoFit/>
          </a:bodyPr>
          <a:lstStyle/>
          <a:p>
            <a:r>
              <a:rPr lang="en-US" sz="1200" b="1" dirty="0"/>
              <a:t>In “Content”, see spreadsheet “PV as function of prepayment speed”</a:t>
            </a:r>
          </a:p>
        </p:txBody>
      </p:sp>
      <p:sp>
        <p:nvSpPr>
          <p:cNvPr id="8" name="Content Placeholder 2">
            <a:extLst>
              <a:ext uri="{FF2B5EF4-FFF2-40B4-BE49-F238E27FC236}">
                <a16:creationId xmlns:a16="http://schemas.microsoft.com/office/drawing/2014/main" id="{56151FF5-66B0-2247-B9E3-77F82C88A34D}"/>
              </a:ext>
            </a:extLst>
          </p:cNvPr>
          <p:cNvSpPr txBox="1">
            <a:spLocks/>
          </p:cNvSpPr>
          <p:nvPr/>
        </p:nvSpPr>
        <p:spPr>
          <a:xfrm>
            <a:off x="457200" y="1413316"/>
            <a:ext cx="4572000" cy="51703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accent2"/>
              </a:buClr>
              <a:buFont typeface="Wingdings" panose="05000000000000000000" pitchFamily="2" charset="2"/>
              <a:buChar char="Ø"/>
            </a:pPr>
            <a:r>
              <a:rPr lang="en-US" sz="1400" dirty="0"/>
              <a:t>Holding </a:t>
            </a:r>
            <a:r>
              <a:rPr lang="en-US" sz="1400" b="1" i="1" dirty="0"/>
              <a:t>interest rates </a:t>
            </a:r>
            <a:r>
              <a:rPr lang="en-US" sz="1400" dirty="0"/>
              <a:t>and volatility </a:t>
            </a:r>
            <a:r>
              <a:rPr lang="en-US" sz="1400" b="1" i="1" dirty="0"/>
              <a:t>unchanged</a:t>
            </a:r>
            <a:r>
              <a:rPr lang="en-US" sz="1400" dirty="0"/>
              <a:t>, </a:t>
            </a:r>
            <a:r>
              <a:rPr lang="en-US" sz="1400" dirty="0">
                <a:solidFill>
                  <a:srgbClr val="B4425D"/>
                </a:solidFill>
              </a:rPr>
              <a:t>how would MBS prices be impacted </a:t>
            </a:r>
            <a:r>
              <a:rPr lang="en-US" sz="1400" dirty="0"/>
              <a:t>if </a:t>
            </a:r>
            <a:r>
              <a:rPr lang="en-US" sz="1400" dirty="0" err="1"/>
              <a:t>ppmts</a:t>
            </a:r>
            <a:r>
              <a:rPr lang="en-US" sz="1400" dirty="0"/>
              <a:t> speed up and</a:t>
            </a:r>
          </a:p>
          <a:p>
            <a:pPr lvl="1">
              <a:buClr>
                <a:schemeClr val="accent2"/>
              </a:buClr>
              <a:buFont typeface="Wingdings" panose="05000000000000000000" pitchFamily="2" charset="2"/>
              <a:buChar char="Ø"/>
            </a:pPr>
            <a:r>
              <a:rPr lang="en-US" sz="1400" dirty="0"/>
              <a:t>If the Passthrough is a </a:t>
            </a:r>
            <a:r>
              <a:rPr lang="en-US" sz="1400" dirty="0">
                <a:solidFill>
                  <a:srgbClr val="B4425D"/>
                </a:solidFill>
              </a:rPr>
              <a:t>“premium bond”</a:t>
            </a:r>
            <a:r>
              <a:rPr lang="en-US" sz="1400" dirty="0"/>
              <a:t> (price &gt; par)</a:t>
            </a:r>
          </a:p>
          <a:p>
            <a:pPr lvl="2">
              <a:buClr>
                <a:schemeClr val="accent2"/>
              </a:buClr>
              <a:buFont typeface="Wingdings" panose="05000000000000000000" pitchFamily="2" charset="2"/>
              <a:buChar char="Ø"/>
            </a:pPr>
            <a:r>
              <a:rPr lang="en-US" sz="1400" dirty="0"/>
              <a:t>1) YC is flat </a:t>
            </a:r>
          </a:p>
          <a:p>
            <a:pPr lvl="2">
              <a:buClr>
                <a:schemeClr val="accent2"/>
              </a:buClr>
              <a:buFont typeface="Wingdings" panose="05000000000000000000" pitchFamily="2" charset="2"/>
              <a:buChar char="Ø"/>
            </a:pPr>
            <a:r>
              <a:rPr lang="en-US" sz="1400" dirty="0"/>
              <a:t>2) YC is upward sloping</a:t>
            </a:r>
          </a:p>
          <a:p>
            <a:pPr lvl="1">
              <a:buClr>
                <a:schemeClr val="accent2"/>
              </a:buClr>
              <a:buFont typeface="Wingdings" panose="05000000000000000000" pitchFamily="2" charset="2"/>
              <a:buChar char="Ø"/>
            </a:pPr>
            <a:endParaRPr lang="en-US" sz="1400" dirty="0"/>
          </a:p>
          <a:p>
            <a:pPr lvl="1">
              <a:buClr>
                <a:schemeClr val="accent2"/>
              </a:buClr>
              <a:buFont typeface="Wingdings" panose="05000000000000000000" pitchFamily="2" charset="2"/>
              <a:buChar char="Ø"/>
            </a:pPr>
            <a:endParaRPr lang="en-US" sz="1400" dirty="0"/>
          </a:p>
          <a:p>
            <a:pPr lvl="1">
              <a:buClr>
                <a:schemeClr val="accent2"/>
              </a:buClr>
              <a:buFont typeface="Wingdings" panose="05000000000000000000" pitchFamily="2" charset="2"/>
              <a:buChar char="Ø"/>
            </a:pPr>
            <a:r>
              <a:rPr lang="en-US" sz="1400" dirty="0"/>
              <a:t>The impact on PV depends on </a:t>
            </a:r>
          </a:p>
          <a:p>
            <a:pPr lvl="2">
              <a:buClr>
                <a:schemeClr val="accent2"/>
              </a:buClr>
              <a:buFont typeface="Wingdings" panose="05000000000000000000" pitchFamily="2" charset="2"/>
              <a:buChar char="Ø"/>
            </a:pPr>
            <a:r>
              <a:rPr lang="en-US" sz="1400" dirty="0"/>
              <a:t>The level of forward rates</a:t>
            </a:r>
          </a:p>
          <a:p>
            <a:pPr marL="1371600" lvl="3" indent="0">
              <a:buClr>
                <a:schemeClr val="accent2"/>
              </a:buClr>
              <a:buNone/>
            </a:pPr>
            <a:r>
              <a:rPr lang="en-US" sz="1400" dirty="0"/>
              <a:t>Compared to</a:t>
            </a:r>
          </a:p>
          <a:p>
            <a:pPr lvl="2">
              <a:buClr>
                <a:schemeClr val="accent2"/>
              </a:buClr>
              <a:buFont typeface="Wingdings" panose="05000000000000000000" pitchFamily="2" charset="2"/>
              <a:buChar char="Ø"/>
            </a:pPr>
            <a:r>
              <a:rPr lang="en-US" sz="1400" dirty="0"/>
              <a:t>The level of the coupon</a:t>
            </a:r>
          </a:p>
          <a:p>
            <a:pPr lvl="1">
              <a:buClr>
                <a:schemeClr val="accent2"/>
              </a:buClr>
              <a:buFont typeface="Wingdings" panose="05000000000000000000" pitchFamily="2" charset="2"/>
              <a:buChar char="Ø"/>
            </a:pPr>
            <a:endParaRPr lang="en-US" sz="1400" dirty="0"/>
          </a:p>
          <a:p>
            <a:pPr lvl="1">
              <a:buClr>
                <a:schemeClr val="accent2"/>
              </a:buClr>
              <a:buFont typeface="Wingdings" panose="05000000000000000000" pitchFamily="2" charset="2"/>
              <a:buChar char="Ø"/>
            </a:pPr>
            <a:endParaRPr lang="en-US" sz="1400" dirty="0">
              <a:solidFill>
                <a:srgbClr val="B4425D"/>
              </a:solidFill>
            </a:endParaRPr>
          </a:p>
        </p:txBody>
      </p:sp>
      <p:pic>
        <p:nvPicPr>
          <p:cNvPr id="3" name="Picture 2">
            <a:extLst>
              <a:ext uri="{FF2B5EF4-FFF2-40B4-BE49-F238E27FC236}">
                <a16:creationId xmlns:a16="http://schemas.microsoft.com/office/drawing/2014/main" id="{AB441647-883B-9943-9AD8-E7AEE6903E2F}"/>
              </a:ext>
            </a:extLst>
          </p:cNvPr>
          <p:cNvPicPr>
            <a:picLocks noChangeAspect="1"/>
          </p:cNvPicPr>
          <p:nvPr/>
        </p:nvPicPr>
        <p:blipFill>
          <a:blip r:embed="rId2"/>
          <a:stretch>
            <a:fillRect/>
          </a:stretch>
        </p:blipFill>
        <p:spPr>
          <a:xfrm>
            <a:off x="5120640" y="1840230"/>
            <a:ext cx="3716020" cy="2240816"/>
          </a:xfrm>
          <a:prstGeom prst="rect">
            <a:avLst/>
          </a:prstGeom>
        </p:spPr>
      </p:pic>
      <p:pic>
        <p:nvPicPr>
          <p:cNvPr id="4" name="Picture 3">
            <a:extLst>
              <a:ext uri="{FF2B5EF4-FFF2-40B4-BE49-F238E27FC236}">
                <a16:creationId xmlns:a16="http://schemas.microsoft.com/office/drawing/2014/main" id="{4D20393A-F62D-6A4B-AF99-CA4B2D348AFE}"/>
              </a:ext>
            </a:extLst>
          </p:cNvPr>
          <p:cNvPicPr>
            <a:picLocks noChangeAspect="1"/>
          </p:cNvPicPr>
          <p:nvPr/>
        </p:nvPicPr>
        <p:blipFill>
          <a:blip r:embed="rId3"/>
          <a:stretch>
            <a:fillRect/>
          </a:stretch>
        </p:blipFill>
        <p:spPr>
          <a:xfrm>
            <a:off x="5134261" y="4217670"/>
            <a:ext cx="3690312" cy="2183130"/>
          </a:xfrm>
          <a:prstGeom prst="rect">
            <a:avLst/>
          </a:prstGeom>
        </p:spPr>
      </p:pic>
    </p:spTree>
    <p:extLst>
      <p:ext uri="{BB962C8B-B14F-4D97-AF65-F5344CB8AC3E}">
        <p14:creationId xmlns:p14="http://schemas.microsoft.com/office/powerpoint/2010/main" val="3679937732"/>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Subprime Deals and Investors</a:t>
            </a:r>
          </a:p>
        </p:txBody>
      </p:sp>
      <p:sp>
        <p:nvSpPr>
          <p:cNvPr id="5" name="Content Placeholder 4"/>
          <p:cNvSpPr>
            <a:spLocks noGrp="1"/>
          </p:cNvSpPr>
          <p:nvPr>
            <p:ph idx="1"/>
          </p:nvPr>
        </p:nvSpPr>
        <p:spPr>
          <a:xfrm>
            <a:off x="457200" y="1219200"/>
            <a:ext cx="7467600" cy="3048000"/>
          </a:xfrm>
        </p:spPr>
        <p:txBody>
          <a:bodyPr>
            <a:normAutofit/>
          </a:bodyPr>
          <a:lstStyle/>
          <a:p>
            <a:pPr>
              <a:lnSpc>
                <a:spcPct val="110000"/>
              </a:lnSpc>
              <a:spcBef>
                <a:spcPts val="0"/>
              </a:spcBef>
            </a:pPr>
            <a:r>
              <a:rPr lang="en-US" dirty="0"/>
              <a:t>The senior bonds:</a:t>
            </a:r>
          </a:p>
          <a:p>
            <a:pPr lvl="1">
              <a:lnSpc>
                <a:spcPct val="110000"/>
              </a:lnSpc>
              <a:spcBef>
                <a:spcPts val="0"/>
              </a:spcBef>
            </a:pPr>
            <a:r>
              <a:rPr lang="en-US" dirty="0"/>
              <a:t>The AAA bonds on subprime deals were paying higher spreads than corresponding corporate bonds</a:t>
            </a:r>
          </a:p>
          <a:p>
            <a:pPr lvl="1">
              <a:lnSpc>
                <a:spcPct val="110000"/>
              </a:lnSpc>
              <a:spcBef>
                <a:spcPts val="0"/>
              </a:spcBef>
            </a:pPr>
            <a:r>
              <a:rPr lang="en-US" dirty="0"/>
              <a:t>Gradually, over time, investors bought these AAA bonds until the spreads converged to corporate bond spreads</a:t>
            </a:r>
          </a:p>
          <a:p>
            <a:pPr lvl="1">
              <a:lnSpc>
                <a:spcPct val="110000"/>
              </a:lnSpc>
              <a:spcBef>
                <a:spcPts val="0"/>
              </a:spcBef>
            </a:pPr>
            <a:endParaRPr lang="en-US" dirty="0"/>
          </a:p>
          <a:p>
            <a:pPr>
              <a:lnSpc>
                <a:spcPct val="110000"/>
              </a:lnSpc>
              <a:spcBef>
                <a:spcPts val="0"/>
              </a:spcBef>
            </a:pPr>
            <a:r>
              <a:rPr lang="en-US" dirty="0"/>
              <a:t>However, the deals were only marketable if the junior bonds could be sold as well:</a:t>
            </a:r>
          </a:p>
          <a:p>
            <a:pPr lvl="1">
              <a:lnSpc>
                <a:spcPct val="110000"/>
              </a:lnSpc>
              <a:spcBef>
                <a:spcPts val="0"/>
              </a:spcBef>
            </a:pPr>
            <a:r>
              <a:rPr lang="en-US" dirty="0"/>
              <a:t>There were few risk-seeking investors who would invest in these high-risk bonds</a:t>
            </a:r>
          </a:p>
          <a:p>
            <a:pPr lvl="1">
              <a:lnSpc>
                <a:spcPct val="110000"/>
              </a:lnSpc>
              <a:spcBef>
                <a:spcPts val="0"/>
              </a:spcBef>
            </a:pPr>
            <a:r>
              <a:rPr lang="en-US" dirty="0"/>
              <a:t>Starting around 2003 or so, these bonds were put into CDO’s</a:t>
            </a:r>
          </a:p>
          <a:p>
            <a:pPr lvl="1">
              <a:lnSpc>
                <a:spcPct val="110000"/>
              </a:lnSpc>
              <a:spcBef>
                <a:spcPts val="0"/>
              </a:spcBef>
            </a:pPr>
            <a:r>
              <a:rPr lang="en-US" dirty="0"/>
              <a:t>At first, a few subprime bonds were mixed with corporate bonds…</a:t>
            </a:r>
          </a:p>
        </p:txBody>
      </p:sp>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spTree>
    <p:extLst>
      <p:ext uri="{BB962C8B-B14F-4D97-AF65-F5344CB8AC3E}">
        <p14:creationId xmlns:p14="http://schemas.microsoft.com/office/powerpoint/2010/main" val="401154782"/>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ontent Placeholder 4"/>
          <p:cNvSpPr txBox="1">
            <a:spLocks/>
          </p:cNvSpPr>
          <p:nvPr/>
        </p:nvSpPr>
        <p:spPr>
          <a:xfrm>
            <a:off x="2453640" y="1447800"/>
            <a:ext cx="1432560" cy="228600"/>
          </a:xfrm>
          <a:prstGeom prst="rect">
            <a:avLst/>
          </a:prstGeom>
          <a:solidFill>
            <a:srgbClr val="FFFFFF"/>
          </a:solidFill>
          <a:ln w="6350">
            <a:solidFill>
              <a:schemeClr val="tx1"/>
            </a:solidFill>
            <a:prstDash val="dash"/>
          </a:ln>
        </p:spPr>
        <p:txBody>
          <a:bodyPr vert="horz" lIns="0" tIns="0" rIns="0" bIns="0" rtlCol="0">
            <a:normAutofit/>
          </a:bodyPr>
          <a:lstStyle>
            <a:defPPr>
              <a:defRPr lang="en-US"/>
            </a:defPPr>
            <a:lvl1pPr indent="0" algn="ctr">
              <a:lnSpc>
                <a:spcPct val="100000"/>
              </a:lnSpc>
              <a:spcBef>
                <a:spcPts val="0"/>
              </a:spcBef>
              <a:spcAft>
                <a:spcPts val="0"/>
              </a:spcAft>
              <a:buClr>
                <a:schemeClr val="accent2"/>
              </a:buClr>
              <a:buFont typeface="Arial" panose="020B0604020202020204" pitchFamily="34" charset="0"/>
              <a:buNone/>
              <a:defRPr sz="1400" b="0" baseline="0"/>
            </a:lvl1pPr>
            <a:lvl2pPr marL="228600" indent="-228600">
              <a:lnSpc>
                <a:spcPct val="100000"/>
              </a:lnSpc>
              <a:spcBef>
                <a:spcPts val="0"/>
              </a:spcBef>
              <a:spcAft>
                <a:spcPts val="0"/>
              </a:spcAft>
              <a:buClr>
                <a:schemeClr val="accent2"/>
              </a:buClr>
              <a:buFont typeface="Wingdings" panose="05000000000000000000" pitchFamily="2" charset="2"/>
              <a:buChar char="Ø"/>
              <a:defRPr sz="1400" baseline="0"/>
            </a:lvl2pPr>
            <a:lvl3pPr marL="457200" indent="-228600">
              <a:lnSpc>
                <a:spcPct val="100000"/>
              </a:lnSpc>
              <a:spcBef>
                <a:spcPts val="0"/>
              </a:spcBef>
              <a:spcAft>
                <a:spcPts val="0"/>
              </a:spcAft>
              <a:buClr>
                <a:schemeClr val="accent2"/>
              </a:buClr>
              <a:buFont typeface="Arial" panose="020B0604020202020204" pitchFamily="34" charset="0"/>
              <a:buChar char="•"/>
              <a:defRPr sz="1400" baseline="0"/>
            </a:lvl3pPr>
            <a:lvl4pPr marL="681038" indent="-234950">
              <a:lnSpc>
                <a:spcPct val="100000"/>
              </a:lnSpc>
              <a:spcBef>
                <a:spcPts val="0"/>
              </a:spcBef>
              <a:spcAft>
                <a:spcPts val="0"/>
              </a:spcAft>
              <a:buClr>
                <a:schemeClr val="accent2"/>
              </a:buClr>
              <a:buFont typeface="Arial" panose="020B0604020202020204" pitchFamily="34" charset="0"/>
              <a:buChar char="–"/>
              <a:defRPr sz="1400" baseline="0"/>
            </a:lvl4pPr>
            <a:lvl5pPr marL="915988" indent="-225425">
              <a:lnSpc>
                <a:spcPct val="100000"/>
              </a:lnSpc>
              <a:spcBef>
                <a:spcPts val="0"/>
              </a:spcBef>
              <a:spcAft>
                <a:spcPts val="0"/>
              </a:spcAft>
              <a:buClr>
                <a:schemeClr val="accent2"/>
              </a:buClr>
              <a:buFont typeface="Arial" panose="020B0604020202020204" pitchFamily="34" charset="0"/>
              <a:buChar char="•"/>
              <a:defRPr sz="1400" baseline="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dirty="0"/>
              <a:t>ABS Deal #789</a:t>
            </a:r>
          </a:p>
        </p:txBody>
      </p:sp>
      <p:sp>
        <p:nvSpPr>
          <p:cNvPr id="83" name="Content Placeholder 4"/>
          <p:cNvSpPr txBox="1">
            <a:spLocks/>
          </p:cNvSpPr>
          <p:nvPr/>
        </p:nvSpPr>
        <p:spPr>
          <a:xfrm>
            <a:off x="2301240" y="1295400"/>
            <a:ext cx="1432560" cy="228600"/>
          </a:xfrm>
          <a:prstGeom prst="rect">
            <a:avLst/>
          </a:prstGeom>
          <a:solidFill>
            <a:srgbClr val="FFFFFF"/>
          </a:solidFill>
          <a:ln w="9525">
            <a:solidFill>
              <a:schemeClr val="tx1"/>
            </a:solidFill>
            <a:prstDash val="dash"/>
          </a:ln>
        </p:spPr>
        <p:txBody>
          <a:bodyPr vert="horz" lIns="0" tIns="0" rIns="0" bIns="0" rtlCol="0">
            <a:normAutofit/>
          </a:bodyPr>
          <a:lstStyle>
            <a:defPPr>
              <a:defRPr lang="en-US"/>
            </a:defPPr>
            <a:lvl1pPr indent="0" algn="ctr">
              <a:lnSpc>
                <a:spcPct val="100000"/>
              </a:lnSpc>
              <a:spcBef>
                <a:spcPts val="0"/>
              </a:spcBef>
              <a:spcAft>
                <a:spcPts val="0"/>
              </a:spcAft>
              <a:buClr>
                <a:schemeClr val="accent2"/>
              </a:buClr>
              <a:buFont typeface="Arial" panose="020B0604020202020204" pitchFamily="34" charset="0"/>
              <a:buNone/>
              <a:defRPr sz="1400" b="0" baseline="0"/>
            </a:lvl1pPr>
            <a:lvl2pPr marL="228600" indent="-228600">
              <a:lnSpc>
                <a:spcPct val="100000"/>
              </a:lnSpc>
              <a:spcBef>
                <a:spcPts val="0"/>
              </a:spcBef>
              <a:spcAft>
                <a:spcPts val="0"/>
              </a:spcAft>
              <a:buClr>
                <a:schemeClr val="accent2"/>
              </a:buClr>
              <a:buFont typeface="Wingdings" panose="05000000000000000000" pitchFamily="2" charset="2"/>
              <a:buChar char="Ø"/>
              <a:defRPr sz="1400" baseline="0"/>
            </a:lvl2pPr>
            <a:lvl3pPr marL="457200" indent="-228600">
              <a:lnSpc>
                <a:spcPct val="100000"/>
              </a:lnSpc>
              <a:spcBef>
                <a:spcPts val="0"/>
              </a:spcBef>
              <a:spcAft>
                <a:spcPts val="0"/>
              </a:spcAft>
              <a:buClr>
                <a:schemeClr val="accent2"/>
              </a:buClr>
              <a:buFont typeface="Arial" panose="020B0604020202020204" pitchFamily="34" charset="0"/>
              <a:buChar char="•"/>
              <a:defRPr sz="1400" baseline="0"/>
            </a:lvl3pPr>
            <a:lvl4pPr marL="681038" indent="-234950">
              <a:lnSpc>
                <a:spcPct val="100000"/>
              </a:lnSpc>
              <a:spcBef>
                <a:spcPts val="0"/>
              </a:spcBef>
              <a:spcAft>
                <a:spcPts val="0"/>
              </a:spcAft>
              <a:buClr>
                <a:schemeClr val="accent2"/>
              </a:buClr>
              <a:buFont typeface="Arial" panose="020B0604020202020204" pitchFamily="34" charset="0"/>
              <a:buChar char="–"/>
              <a:defRPr sz="1400" baseline="0"/>
            </a:lvl4pPr>
            <a:lvl5pPr marL="915988" indent="-225425">
              <a:lnSpc>
                <a:spcPct val="100000"/>
              </a:lnSpc>
              <a:spcBef>
                <a:spcPts val="0"/>
              </a:spcBef>
              <a:spcAft>
                <a:spcPts val="0"/>
              </a:spcAft>
              <a:buClr>
                <a:schemeClr val="accent2"/>
              </a:buClr>
              <a:buFont typeface="Arial" panose="020B0604020202020204" pitchFamily="34" charset="0"/>
              <a:buChar char="•"/>
              <a:defRPr sz="1400" baseline="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dirty="0"/>
              <a:t>ABS Deal #456</a:t>
            </a:r>
          </a:p>
        </p:txBody>
      </p:sp>
      <p:sp>
        <p:nvSpPr>
          <p:cNvPr id="2" name="Title 1"/>
          <p:cNvSpPr>
            <a:spLocks noGrp="1"/>
          </p:cNvSpPr>
          <p:nvPr>
            <p:ph type="title"/>
          </p:nvPr>
        </p:nvSpPr>
        <p:spPr/>
        <p:txBody>
          <a:bodyPr>
            <a:normAutofit/>
          </a:bodyPr>
          <a:lstStyle/>
          <a:p>
            <a:r>
              <a:rPr lang="en-US" b="1" dirty="0">
                <a:solidFill>
                  <a:schemeClr val="accent1"/>
                </a:solidFill>
              </a:rPr>
              <a:t>CDO’s</a:t>
            </a:r>
          </a:p>
        </p:txBody>
      </p:sp>
      <p:sp>
        <p:nvSpPr>
          <p:cNvPr id="5" name="Content Placeholder 4"/>
          <p:cNvSpPr>
            <a:spLocks noGrp="1"/>
          </p:cNvSpPr>
          <p:nvPr>
            <p:ph idx="1"/>
          </p:nvPr>
        </p:nvSpPr>
        <p:spPr>
          <a:xfrm>
            <a:off x="2148840" y="1143000"/>
            <a:ext cx="1432560" cy="228600"/>
          </a:xfrm>
          <a:solidFill>
            <a:srgbClr val="FFFFFF"/>
          </a:solidFill>
          <a:ln w="6350">
            <a:solidFill>
              <a:schemeClr val="tx1"/>
            </a:solidFill>
            <a:prstDash val="solid"/>
          </a:ln>
        </p:spPr>
        <p:txBody>
          <a:bodyPr>
            <a:normAutofit/>
          </a:bodyPr>
          <a:lstStyle/>
          <a:p>
            <a:pPr marL="0" indent="0" algn="ctr">
              <a:buNone/>
            </a:pPr>
            <a:r>
              <a:rPr lang="en-US" dirty="0"/>
              <a:t>ABS Deal #123</a:t>
            </a:r>
          </a:p>
        </p:txBody>
      </p:sp>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sp>
        <p:nvSpPr>
          <p:cNvPr id="6" name="Flowchart: Process 5"/>
          <p:cNvSpPr/>
          <p:nvPr/>
        </p:nvSpPr>
        <p:spPr>
          <a:xfrm>
            <a:off x="457200" y="1987562"/>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8" name="Flowchart: Process 7"/>
          <p:cNvSpPr/>
          <p:nvPr/>
        </p:nvSpPr>
        <p:spPr>
          <a:xfrm>
            <a:off x="457200" y="2216162"/>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9" name="Flowchart: Process 8"/>
          <p:cNvSpPr/>
          <p:nvPr/>
        </p:nvSpPr>
        <p:spPr>
          <a:xfrm>
            <a:off x="457200" y="2444762"/>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10" name="Flowchart: Process 9"/>
          <p:cNvSpPr/>
          <p:nvPr/>
        </p:nvSpPr>
        <p:spPr>
          <a:xfrm>
            <a:off x="457200" y="2673362"/>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11" name="Flowchart: Process 10"/>
          <p:cNvSpPr/>
          <p:nvPr/>
        </p:nvSpPr>
        <p:spPr>
          <a:xfrm>
            <a:off x="457200" y="2901962"/>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12" name="Flowchart: Process 11"/>
          <p:cNvSpPr/>
          <p:nvPr/>
        </p:nvSpPr>
        <p:spPr>
          <a:xfrm>
            <a:off x="457200" y="3130562"/>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13" name="Flowchart: Process 12"/>
          <p:cNvSpPr/>
          <p:nvPr/>
        </p:nvSpPr>
        <p:spPr>
          <a:xfrm>
            <a:off x="457200" y="3359162"/>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14" name="Flowchart: Process 13"/>
          <p:cNvSpPr/>
          <p:nvPr/>
        </p:nvSpPr>
        <p:spPr>
          <a:xfrm>
            <a:off x="457200" y="3587762"/>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15" name="Flowchart: Process 14"/>
          <p:cNvSpPr/>
          <p:nvPr/>
        </p:nvSpPr>
        <p:spPr>
          <a:xfrm>
            <a:off x="457200" y="3816362"/>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16" name="Flowchart: Process 15"/>
          <p:cNvSpPr/>
          <p:nvPr/>
        </p:nvSpPr>
        <p:spPr>
          <a:xfrm>
            <a:off x="457200" y="4044962"/>
            <a:ext cx="914400" cy="152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t>loan</a:t>
            </a:r>
          </a:p>
        </p:txBody>
      </p:sp>
      <p:sp>
        <p:nvSpPr>
          <p:cNvPr id="17" name="Right Brace 16"/>
          <p:cNvSpPr/>
          <p:nvPr/>
        </p:nvSpPr>
        <p:spPr>
          <a:xfrm>
            <a:off x="1447800" y="1987562"/>
            <a:ext cx="304800" cy="3352800"/>
          </a:xfrm>
          <a:prstGeom prst="rightBrace">
            <a:avLst/>
          </a:prstGeom>
          <a:ln w="28575"/>
        </p:spPr>
        <p:style>
          <a:lnRef idx="1">
            <a:schemeClr val="accent1"/>
          </a:lnRef>
          <a:fillRef idx="0">
            <a:schemeClr val="accent1"/>
          </a:fillRef>
          <a:effectRef idx="0">
            <a:schemeClr val="accent1"/>
          </a:effectRef>
          <a:fontRef idx="minor">
            <a:schemeClr val="tx1"/>
          </a:fontRef>
        </p:style>
        <p:txBody>
          <a:bodyPr anchor="ctr"/>
          <a:lstStyle/>
          <a:p>
            <a:pPr eaLnBrk="1" fontAlgn="auto" hangingPunct="1">
              <a:lnSpc>
                <a:spcPct val="100000"/>
              </a:lnSpc>
              <a:spcBef>
                <a:spcPts val="0"/>
              </a:spcBef>
              <a:spcAft>
                <a:spcPts val="0"/>
              </a:spcAft>
              <a:defRPr/>
            </a:pPr>
            <a:endParaRPr lang="en-US" sz="1800"/>
          </a:p>
        </p:txBody>
      </p:sp>
      <p:sp>
        <p:nvSpPr>
          <p:cNvPr id="23" name="Flowchart: Process 22"/>
          <p:cNvSpPr/>
          <p:nvPr/>
        </p:nvSpPr>
        <p:spPr>
          <a:xfrm>
            <a:off x="499368" y="1097280"/>
            <a:ext cx="1710432" cy="388984"/>
          </a:xfrm>
          <a:prstGeom prst="flowChartProcess">
            <a:avLst/>
          </a:prstGeom>
          <a:no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400" dirty="0">
                <a:solidFill>
                  <a:schemeClr val="tx1"/>
                </a:solidFill>
              </a:rPr>
              <a:t>Pool together 5,000 subprime loans</a:t>
            </a:r>
          </a:p>
        </p:txBody>
      </p:sp>
      <p:sp>
        <p:nvSpPr>
          <p:cNvPr id="25" name="Right Arrow 24"/>
          <p:cNvSpPr/>
          <p:nvPr/>
        </p:nvSpPr>
        <p:spPr>
          <a:xfrm>
            <a:off x="1828800" y="3435362"/>
            <a:ext cx="304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endParaRPr lang="en-US" sz="1800"/>
          </a:p>
        </p:txBody>
      </p:sp>
      <p:sp>
        <p:nvSpPr>
          <p:cNvPr id="26" name="Flowchart: Process 25"/>
          <p:cNvSpPr/>
          <p:nvPr/>
        </p:nvSpPr>
        <p:spPr>
          <a:xfrm>
            <a:off x="4629191" y="2317762"/>
            <a:ext cx="703555" cy="203792"/>
          </a:xfrm>
          <a:prstGeom prst="flowChartProcess">
            <a:avLst/>
          </a:prstGeom>
          <a:solidFill>
            <a:schemeClr val="accent4">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defRPr/>
            </a:pPr>
            <a:r>
              <a:rPr lang="en-US" sz="900" dirty="0">
                <a:solidFill>
                  <a:schemeClr val="tx1"/>
                </a:solidFill>
              </a:rPr>
              <a:t>#456 BBB</a:t>
            </a:r>
          </a:p>
        </p:txBody>
      </p:sp>
      <p:sp>
        <p:nvSpPr>
          <p:cNvPr id="27" name="Flowchart: Process 26"/>
          <p:cNvSpPr/>
          <p:nvPr/>
        </p:nvSpPr>
        <p:spPr>
          <a:xfrm>
            <a:off x="4629191" y="2546362"/>
            <a:ext cx="703555" cy="203792"/>
          </a:xfrm>
          <a:prstGeom prst="flowChartProcess">
            <a:avLst/>
          </a:prstGeom>
          <a:solidFill>
            <a:schemeClr val="accent4">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defRPr/>
            </a:pPr>
            <a:r>
              <a:rPr lang="en-US" sz="900" dirty="0">
                <a:solidFill>
                  <a:schemeClr val="tx1"/>
                </a:solidFill>
              </a:rPr>
              <a:t>#789 BBB</a:t>
            </a:r>
          </a:p>
        </p:txBody>
      </p:sp>
      <p:sp>
        <p:nvSpPr>
          <p:cNvPr id="28" name="Flowchart: Process 27"/>
          <p:cNvSpPr/>
          <p:nvPr/>
        </p:nvSpPr>
        <p:spPr>
          <a:xfrm>
            <a:off x="4629191" y="2774962"/>
            <a:ext cx="703555" cy="203792"/>
          </a:xfrm>
          <a:prstGeom prst="flowChartProcess">
            <a:avLst/>
          </a:prstGeom>
          <a:solidFill>
            <a:schemeClr val="accent4">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defRPr/>
            </a:pPr>
            <a:r>
              <a:rPr lang="en-US" sz="900" dirty="0">
                <a:solidFill>
                  <a:schemeClr val="tx1"/>
                </a:solidFill>
              </a:rPr>
              <a:t>#234 BBB</a:t>
            </a:r>
          </a:p>
        </p:txBody>
      </p:sp>
      <p:sp>
        <p:nvSpPr>
          <p:cNvPr id="29" name="Flowchart: Process 28"/>
          <p:cNvSpPr/>
          <p:nvPr/>
        </p:nvSpPr>
        <p:spPr>
          <a:xfrm>
            <a:off x="4629191" y="3003562"/>
            <a:ext cx="703555" cy="203792"/>
          </a:xfrm>
          <a:prstGeom prst="flowChartProcess">
            <a:avLst/>
          </a:prstGeom>
          <a:solidFill>
            <a:schemeClr val="accent4">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defRPr/>
            </a:pPr>
            <a:r>
              <a:rPr lang="en-US" sz="900" dirty="0">
                <a:solidFill>
                  <a:schemeClr val="tx1"/>
                </a:solidFill>
              </a:rPr>
              <a:t>#890 BBB</a:t>
            </a:r>
          </a:p>
        </p:txBody>
      </p:sp>
      <p:sp>
        <p:nvSpPr>
          <p:cNvPr id="31" name="Flowchart: Process 30"/>
          <p:cNvSpPr/>
          <p:nvPr/>
        </p:nvSpPr>
        <p:spPr>
          <a:xfrm>
            <a:off x="4191000" y="1005840"/>
            <a:ext cx="1447800" cy="670140"/>
          </a:xfrm>
          <a:prstGeom prst="flowChartProcess">
            <a:avLst/>
          </a:prstGeom>
          <a:no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solidFill>
                  <a:schemeClr val="tx1"/>
                </a:solidFill>
              </a:rPr>
              <a:t>Pool together BBB tranches from 100 </a:t>
            </a:r>
            <a:r>
              <a:rPr lang="en-US" sz="1200" i="1" dirty="0">
                <a:solidFill>
                  <a:schemeClr val="tx1"/>
                </a:solidFill>
              </a:rPr>
              <a:t>different</a:t>
            </a:r>
            <a:r>
              <a:rPr lang="en-US" sz="1200" dirty="0">
                <a:solidFill>
                  <a:schemeClr val="tx1"/>
                </a:solidFill>
              </a:rPr>
              <a:t> ABS deals</a:t>
            </a:r>
          </a:p>
        </p:txBody>
      </p:sp>
      <p:sp>
        <p:nvSpPr>
          <p:cNvPr id="33" name="Flowchart: Process 32"/>
          <p:cNvSpPr/>
          <p:nvPr/>
        </p:nvSpPr>
        <p:spPr>
          <a:xfrm>
            <a:off x="7162800" y="4589248"/>
            <a:ext cx="762000" cy="1674392"/>
          </a:xfrm>
          <a:prstGeom prst="flowChartProcess">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nchorCtr="0"/>
          <a:lstStyle/>
          <a:p>
            <a:pPr algn="ctr" eaLnBrk="1" fontAlgn="auto" hangingPunct="1">
              <a:lnSpc>
                <a:spcPct val="100000"/>
              </a:lnSpc>
              <a:spcBef>
                <a:spcPts val="0"/>
              </a:spcBef>
              <a:spcAft>
                <a:spcPts val="0"/>
              </a:spcAft>
              <a:defRPr/>
            </a:pPr>
            <a:r>
              <a:rPr lang="en-US" sz="900" dirty="0">
                <a:solidFill>
                  <a:schemeClr val="tx1"/>
                </a:solidFill>
              </a:rPr>
              <a:t>Subordinate Bonds</a:t>
            </a:r>
          </a:p>
        </p:txBody>
      </p:sp>
      <p:sp>
        <p:nvSpPr>
          <p:cNvPr id="36" name="Flowchart: Process 35"/>
          <p:cNvSpPr/>
          <p:nvPr/>
        </p:nvSpPr>
        <p:spPr>
          <a:xfrm>
            <a:off x="7162800" y="1998448"/>
            <a:ext cx="762000" cy="2590800"/>
          </a:xfrm>
          <a:prstGeom prst="flowChartProcess">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400" dirty="0">
                <a:solidFill>
                  <a:schemeClr val="tx1"/>
                </a:solidFill>
              </a:rPr>
              <a:t>Super Senior</a:t>
            </a:r>
          </a:p>
        </p:txBody>
      </p:sp>
      <p:sp>
        <p:nvSpPr>
          <p:cNvPr id="37" name="Flowchart: Process 36"/>
          <p:cNvSpPr/>
          <p:nvPr/>
        </p:nvSpPr>
        <p:spPr>
          <a:xfrm>
            <a:off x="8001000" y="2819400"/>
            <a:ext cx="1047750" cy="609600"/>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100" dirty="0">
                <a:solidFill>
                  <a:schemeClr val="tx1"/>
                </a:solidFill>
              </a:rPr>
              <a:t>The Super Senior has 40% subordination</a:t>
            </a:r>
          </a:p>
        </p:txBody>
      </p:sp>
      <p:sp>
        <p:nvSpPr>
          <p:cNvPr id="40" name="Content Placeholder 4"/>
          <p:cNvSpPr txBox="1">
            <a:spLocks/>
          </p:cNvSpPr>
          <p:nvPr/>
        </p:nvSpPr>
        <p:spPr>
          <a:xfrm>
            <a:off x="6629400" y="1143000"/>
            <a:ext cx="1600200" cy="3810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a:t>   CDO</a:t>
            </a:r>
          </a:p>
        </p:txBody>
      </p:sp>
      <p:sp>
        <p:nvSpPr>
          <p:cNvPr id="47" name="Flowchart: Process 46"/>
          <p:cNvSpPr/>
          <p:nvPr/>
        </p:nvSpPr>
        <p:spPr>
          <a:xfrm>
            <a:off x="6400800" y="1998448"/>
            <a:ext cx="762000" cy="4256314"/>
          </a:xfrm>
          <a:prstGeom prst="flowChartProcess">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200" dirty="0">
                <a:solidFill>
                  <a:schemeClr val="tx1"/>
                </a:solidFill>
              </a:rPr>
              <a:t>Pool of 100 BBB tranches</a:t>
            </a:r>
          </a:p>
        </p:txBody>
      </p:sp>
      <p:sp>
        <p:nvSpPr>
          <p:cNvPr id="52" name="Flowchart: Process 51"/>
          <p:cNvSpPr/>
          <p:nvPr/>
        </p:nvSpPr>
        <p:spPr>
          <a:xfrm>
            <a:off x="2225039" y="1987561"/>
            <a:ext cx="715627" cy="3222063"/>
          </a:xfrm>
          <a:prstGeom prst="flowChartProcess">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anchor="ctr" anchorCtr="0"/>
          <a:lstStyle/>
          <a:p>
            <a:pPr algn="ctr" eaLnBrk="1" fontAlgn="auto" hangingPunct="1">
              <a:lnSpc>
                <a:spcPct val="100000"/>
              </a:lnSpc>
              <a:spcBef>
                <a:spcPts val="0"/>
              </a:spcBef>
              <a:spcAft>
                <a:spcPts val="0"/>
              </a:spcAft>
              <a:defRPr/>
            </a:pPr>
            <a:r>
              <a:rPr lang="en-US" sz="1100" dirty="0">
                <a:solidFill>
                  <a:schemeClr val="tx1"/>
                </a:solidFill>
              </a:rPr>
              <a:t>Pool of loans</a:t>
            </a:r>
          </a:p>
        </p:txBody>
      </p:sp>
      <p:sp>
        <p:nvSpPr>
          <p:cNvPr id="53" name="Content Placeholder 4"/>
          <p:cNvSpPr txBox="1">
            <a:spLocks/>
          </p:cNvSpPr>
          <p:nvPr/>
        </p:nvSpPr>
        <p:spPr>
          <a:xfrm>
            <a:off x="2225040" y="1758962"/>
            <a:ext cx="685800" cy="1905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200" dirty="0"/>
              <a:t> Assets</a:t>
            </a:r>
          </a:p>
        </p:txBody>
      </p:sp>
      <p:sp>
        <p:nvSpPr>
          <p:cNvPr id="54" name="Content Placeholder 4"/>
          <p:cNvSpPr txBox="1">
            <a:spLocks/>
          </p:cNvSpPr>
          <p:nvPr/>
        </p:nvSpPr>
        <p:spPr>
          <a:xfrm>
            <a:off x="2849879" y="1775460"/>
            <a:ext cx="914400" cy="1905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200" dirty="0"/>
              <a:t> Liabilities</a:t>
            </a:r>
          </a:p>
        </p:txBody>
      </p:sp>
      <p:sp>
        <p:nvSpPr>
          <p:cNvPr id="55" name="Rectangle 6"/>
          <p:cNvSpPr>
            <a:spLocks noChangeArrowheads="1"/>
          </p:cNvSpPr>
          <p:nvPr/>
        </p:nvSpPr>
        <p:spPr bwMode="auto">
          <a:xfrm>
            <a:off x="2945367" y="1987562"/>
            <a:ext cx="727473" cy="2357996"/>
          </a:xfrm>
          <a:prstGeom prst="rect">
            <a:avLst/>
          </a:prstGeom>
          <a:solidFill>
            <a:srgbClr val="6490CB"/>
          </a:solidFill>
          <a:ln w="6350">
            <a:solidFill>
              <a:schemeClr val="bg1"/>
            </a:solidFill>
            <a:miter lim="800000"/>
            <a:headEnd/>
            <a:tailEnd/>
          </a:ln>
        </p:spPr>
        <p:txBody>
          <a:bodyPr anchor="ctr" anchorCtr="0"/>
          <a:lstStyle/>
          <a:p>
            <a:pPr algn="ctr" eaLnBrk="0" hangingPunct="0"/>
            <a:r>
              <a:rPr lang="en-US" sz="1100" dirty="0">
                <a:solidFill>
                  <a:schemeClr val="bg1"/>
                </a:solidFill>
                <a:latin typeface="Trebuchet MS" pitchFamily="-111" charset="0"/>
              </a:rPr>
              <a:t>AAA 90.25%</a:t>
            </a:r>
          </a:p>
        </p:txBody>
      </p:sp>
      <p:sp>
        <p:nvSpPr>
          <p:cNvPr id="56" name="Text Box 8"/>
          <p:cNvSpPr txBox="1">
            <a:spLocks noChangeArrowheads="1"/>
          </p:cNvSpPr>
          <p:nvPr/>
        </p:nvSpPr>
        <p:spPr bwMode="auto">
          <a:xfrm>
            <a:off x="2940667" y="4340322"/>
            <a:ext cx="723900" cy="338554"/>
          </a:xfrm>
          <a:prstGeom prst="rect">
            <a:avLst/>
          </a:prstGeom>
          <a:solidFill>
            <a:srgbClr val="5FA364"/>
          </a:solidFill>
          <a:ln w="6350">
            <a:solidFill>
              <a:schemeClr val="bg1"/>
            </a:solidFill>
            <a:miter lim="800000"/>
            <a:headEnd/>
            <a:tailEnd/>
          </a:ln>
        </p:spPr>
        <p:txBody>
          <a:bodyPr wrap="square" lIns="0" tIns="0" rIns="0" bIns="0" anchor="ctr">
            <a:spAutoFit/>
          </a:bodyP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pPr algn="ctr"/>
            <a:r>
              <a:rPr lang="en-US" sz="1100" dirty="0">
                <a:solidFill>
                  <a:schemeClr val="bg1"/>
                </a:solidFill>
                <a:latin typeface="Trebuchet MS" pitchFamily="-111" charset="0"/>
              </a:rPr>
              <a:t>AA 5.00%</a:t>
            </a:r>
          </a:p>
          <a:p>
            <a:pPr algn="ctr"/>
            <a:endParaRPr lang="en-US" sz="1100" dirty="0">
              <a:solidFill>
                <a:schemeClr val="bg1"/>
              </a:solidFill>
              <a:latin typeface="Trebuchet MS" pitchFamily="-111" charset="0"/>
            </a:endParaRPr>
          </a:p>
        </p:txBody>
      </p:sp>
      <p:sp>
        <p:nvSpPr>
          <p:cNvPr id="57" name="Text Box 9"/>
          <p:cNvSpPr txBox="1">
            <a:spLocks noChangeArrowheads="1"/>
          </p:cNvSpPr>
          <p:nvPr/>
        </p:nvSpPr>
        <p:spPr bwMode="auto">
          <a:xfrm>
            <a:off x="2940667" y="4691898"/>
            <a:ext cx="723900" cy="169277"/>
          </a:xfrm>
          <a:prstGeom prst="rect">
            <a:avLst/>
          </a:prstGeom>
          <a:solidFill>
            <a:schemeClr val="hlink"/>
          </a:solidFill>
          <a:ln w="9525">
            <a:solidFill>
              <a:schemeClr val="bg1"/>
            </a:solidFill>
            <a:miter lim="800000"/>
            <a:headEnd/>
            <a:tailEnd/>
          </a:ln>
        </p:spPr>
        <p:txBody>
          <a:bodyPr wrap="square" lIns="0" tIns="0" rIns="0" bIns="0">
            <a:spAutoFit/>
          </a:bodyP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pPr algn="ctr"/>
            <a:r>
              <a:rPr lang="en-US" sz="1100" dirty="0">
                <a:solidFill>
                  <a:schemeClr val="bg1"/>
                </a:solidFill>
                <a:latin typeface="Trebuchet MS" pitchFamily="-111" charset="0"/>
              </a:rPr>
              <a:t>A 2.25%</a:t>
            </a:r>
          </a:p>
        </p:txBody>
      </p:sp>
      <p:sp>
        <p:nvSpPr>
          <p:cNvPr id="58" name="Text Box 10"/>
          <p:cNvSpPr txBox="1">
            <a:spLocks noChangeArrowheads="1"/>
          </p:cNvSpPr>
          <p:nvPr/>
        </p:nvSpPr>
        <p:spPr bwMode="auto">
          <a:xfrm>
            <a:off x="2940667" y="5044171"/>
            <a:ext cx="723900" cy="169277"/>
          </a:xfrm>
          <a:prstGeom prst="rect">
            <a:avLst/>
          </a:prstGeom>
          <a:solidFill>
            <a:srgbClr val="D58B46"/>
          </a:solidFill>
          <a:ln w="6350">
            <a:solidFill>
              <a:schemeClr val="bg1"/>
            </a:solidFill>
            <a:miter lim="800000"/>
            <a:headEnd/>
            <a:tailEnd/>
          </a:ln>
        </p:spPr>
        <p:txBody>
          <a:bodyPr wrap="square" lIns="0" tIns="0" rIns="0" bIns="0">
            <a:spAutoFit/>
          </a:bodyP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pPr algn="ctr"/>
            <a:r>
              <a:rPr lang="en-US" sz="1100" dirty="0">
                <a:solidFill>
                  <a:schemeClr val="bg1"/>
                </a:solidFill>
                <a:latin typeface="Trebuchet MS" pitchFamily="-111" charset="0"/>
              </a:rPr>
              <a:t>OC 1.95%</a:t>
            </a:r>
          </a:p>
        </p:txBody>
      </p:sp>
      <p:sp>
        <p:nvSpPr>
          <p:cNvPr id="59" name="Text Box 11"/>
          <p:cNvSpPr txBox="1">
            <a:spLocks noChangeArrowheads="1"/>
          </p:cNvSpPr>
          <p:nvPr/>
        </p:nvSpPr>
        <p:spPr bwMode="auto">
          <a:xfrm>
            <a:off x="2940667" y="4866877"/>
            <a:ext cx="723900" cy="169277"/>
          </a:xfrm>
          <a:prstGeom prst="rect">
            <a:avLst/>
          </a:prstGeom>
          <a:solidFill>
            <a:srgbClr val="9579A1"/>
          </a:solidFill>
          <a:ln w="6350">
            <a:solidFill>
              <a:schemeClr val="bg1"/>
            </a:solidFill>
            <a:miter lim="800000"/>
            <a:headEnd/>
            <a:tailEnd/>
          </a:ln>
        </p:spPr>
        <p:txBody>
          <a:bodyPr wrap="square" lIns="0" tIns="0" rIns="0" bIns="0">
            <a:spAutoFit/>
          </a:bodyP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pPr algn="ctr"/>
            <a:r>
              <a:rPr lang="en-US" sz="1100" dirty="0">
                <a:solidFill>
                  <a:schemeClr val="bg1"/>
                </a:solidFill>
                <a:latin typeface="Trebuchet MS" pitchFamily="-111" charset="0"/>
              </a:rPr>
              <a:t>BBB 2.50%</a:t>
            </a:r>
          </a:p>
        </p:txBody>
      </p:sp>
      <p:cxnSp>
        <p:nvCxnSpPr>
          <p:cNvPr id="71" name="Elbow Connector 70"/>
          <p:cNvCxnSpPr>
            <a:stCxn id="59" idx="3"/>
          </p:cNvCxnSpPr>
          <p:nvPr/>
        </p:nvCxnSpPr>
        <p:spPr>
          <a:xfrm flipV="1">
            <a:off x="3664567" y="2139962"/>
            <a:ext cx="450234" cy="2811554"/>
          </a:xfrm>
          <a:prstGeom prst="bentConnector2">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4114801" y="2139962"/>
            <a:ext cx="304800" cy="0"/>
          </a:xfrm>
          <a:prstGeom prst="straightConnector1">
            <a:avLst/>
          </a:prstGeom>
          <a:ln w="6350">
            <a:prstDash val="dash"/>
            <a:tailEnd type="arrow"/>
          </a:ln>
        </p:spPr>
        <p:style>
          <a:lnRef idx="1">
            <a:schemeClr val="accent1"/>
          </a:lnRef>
          <a:fillRef idx="0">
            <a:schemeClr val="accent1"/>
          </a:fillRef>
          <a:effectRef idx="0">
            <a:schemeClr val="accent1"/>
          </a:effectRef>
          <a:fontRef idx="minor">
            <a:schemeClr val="tx1"/>
          </a:fontRef>
        </p:style>
      </p:cxnSp>
      <p:sp>
        <p:nvSpPr>
          <p:cNvPr id="75" name="Text Box 11"/>
          <p:cNvSpPr txBox="1">
            <a:spLocks noChangeArrowheads="1"/>
          </p:cNvSpPr>
          <p:nvPr/>
        </p:nvSpPr>
        <p:spPr bwMode="auto">
          <a:xfrm>
            <a:off x="4610101" y="2089162"/>
            <a:ext cx="722645" cy="153888"/>
          </a:xfrm>
          <a:prstGeom prst="rect">
            <a:avLst/>
          </a:prstGeom>
          <a:solidFill>
            <a:srgbClr val="9579A1"/>
          </a:solidFill>
          <a:ln w="6350">
            <a:solidFill>
              <a:schemeClr val="bg1"/>
            </a:solidFill>
            <a:miter lim="800000"/>
            <a:headEnd/>
            <a:tailEnd/>
          </a:ln>
        </p:spPr>
        <p:txBody>
          <a:bodyPr wrap="square" lIns="0" tIns="0" rIns="0" bIns="0">
            <a:spAutoFit/>
          </a:bodyP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pPr algn="ctr"/>
            <a:r>
              <a:rPr lang="en-US" sz="1000" dirty="0">
                <a:solidFill>
                  <a:schemeClr val="bg1"/>
                </a:solidFill>
                <a:latin typeface="Trebuchet MS" pitchFamily="-111" charset="0"/>
              </a:rPr>
              <a:t>#123 BBB</a:t>
            </a:r>
          </a:p>
        </p:txBody>
      </p:sp>
      <p:sp>
        <p:nvSpPr>
          <p:cNvPr id="76" name="Flowchart: Process 75"/>
          <p:cNvSpPr/>
          <p:nvPr/>
        </p:nvSpPr>
        <p:spPr>
          <a:xfrm>
            <a:off x="4630444" y="3232162"/>
            <a:ext cx="703555" cy="203792"/>
          </a:xfrm>
          <a:prstGeom prst="flowChartProcess">
            <a:avLst/>
          </a:prstGeom>
          <a:solidFill>
            <a:schemeClr val="accent4">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defRPr/>
            </a:pPr>
            <a:r>
              <a:rPr lang="en-US" sz="900" dirty="0">
                <a:solidFill>
                  <a:schemeClr val="tx1"/>
                </a:solidFill>
              </a:rPr>
              <a:t>#678 BBB</a:t>
            </a:r>
          </a:p>
        </p:txBody>
      </p:sp>
      <p:sp>
        <p:nvSpPr>
          <p:cNvPr id="77" name="Flowchart: Process 76"/>
          <p:cNvSpPr/>
          <p:nvPr/>
        </p:nvSpPr>
        <p:spPr>
          <a:xfrm>
            <a:off x="4630444" y="3460762"/>
            <a:ext cx="703555" cy="203792"/>
          </a:xfrm>
          <a:prstGeom prst="flowChartProcess">
            <a:avLst/>
          </a:prstGeom>
          <a:solidFill>
            <a:schemeClr val="accent4">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defRPr/>
            </a:pPr>
            <a:r>
              <a:rPr lang="en-US" sz="900" dirty="0">
                <a:solidFill>
                  <a:schemeClr val="tx1"/>
                </a:solidFill>
              </a:rPr>
              <a:t>#567 BBB</a:t>
            </a:r>
          </a:p>
        </p:txBody>
      </p:sp>
      <p:sp>
        <p:nvSpPr>
          <p:cNvPr id="78" name="Flowchart: Process 77"/>
          <p:cNvSpPr/>
          <p:nvPr/>
        </p:nvSpPr>
        <p:spPr>
          <a:xfrm>
            <a:off x="4630444" y="3689362"/>
            <a:ext cx="703555" cy="203792"/>
          </a:xfrm>
          <a:prstGeom prst="flowChartProcess">
            <a:avLst/>
          </a:prstGeom>
          <a:solidFill>
            <a:schemeClr val="accent4">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defRPr/>
            </a:pPr>
            <a:r>
              <a:rPr lang="en-US" sz="900" dirty="0">
                <a:solidFill>
                  <a:schemeClr val="tx1"/>
                </a:solidFill>
              </a:rPr>
              <a:t>#345 BBB</a:t>
            </a:r>
          </a:p>
        </p:txBody>
      </p:sp>
      <p:sp>
        <p:nvSpPr>
          <p:cNvPr id="79" name="Flowchart: Process 78"/>
          <p:cNvSpPr/>
          <p:nvPr/>
        </p:nvSpPr>
        <p:spPr>
          <a:xfrm>
            <a:off x="4630444" y="3917962"/>
            <a:ext cx="703555" cy="203792"/>
          </a:xfrm>
          <a:prstGeom prst="flowChartProcess">
            <a:avLst/>
          </a:prstGeom>
          <a:solidFill>
            <a:schemeClr val="accent4">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defRPr/>
            </a:pPr>
            <a:r>
              <a:rPr lang="en-US" sz="900" dirty="0">
                <a:solidFill>
                  <a:schemeClr val="tx1"/>
                </a:solidFill>
              </a:rPr>
              <a:t>#901 BBB</a:t>
            </a:r>
          </a:p>
        </p:txBody>
      </p:sp>
      <p:sp>
        <p:nvSpPr>
          <p:cNvPr id="98" name="Right Arrow 97"/>
          <p:cNvSpPr/>
          <p:nvPr/>
        </p:nvSpPr>
        <p:spPr>
          <a:xfrm>
            <a:off x="5715000" y="3460762"/>
            <a:ext cx="457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endParaRPr lang="en-US" sz="1800"/>
          </a:p>
        </p:txBody>
      </p:sp>
      <p:sp>
        <p:nvSpPr>
          <p:cNvPr id="100" name="Right Brace 99"/>
          <p:cNvSpPr/>
          <p:nvPr/>
        </p:nvSpPr>
        <p:spPr>
          <a:xfrm>
            <a:off x="5334000" y="2089162"/>
            <a:ext cx="304800" cy="3251200"/>
          </a:xfrm>
          <a:prstGeom prst="rightBrace">
            <a:avLst/>
          </a:prstGeom>
          <a:ln w="28575"/>
        </p:spPr>
        <p:style>
          <a:lnRef idx="1">
            <a:schemeClr val="accent1"/>
          </a:lnRef>
          <a:fillRef idx="0">
            <a:schemeClr val="accent1"/>
          </a:fillRef>
          <a:effectRef idx="0">
            <a:schemeClr val="accent1"/>
          </a:effectRef>
          <a:fontRef idx="minor">
            <a:schemeClr val="tx1"/>
          </a:fontRef>
        </p:style>
        <p:txBody>
          <a:bodyPr anchor="ctr"/>
          <a:lstStyle/>
          <a:p>
            <a:pPr eaLnBrk="1" fontAlgn="auto" hangingPunct="1">
              <a:lnSpc>
                <a:spcPct val="100000"/>
              </a:lnSpc>
              <a:spcBef>
                <a:spcPts val="0"/>
              </a:spcBef>
              <a:spcAft>
                <a:spcPts val="0"/>
              </a:spcAft>
              <a:defRPr/>
            </a:pPr>
            <a:endParaRPr lang="en-US" sz="1800"/>
          </a:p>
        </p:txBody>
      </p:sp>
      <p:sp>
        <p:nvSpPr>
          <p:cNvPr id="101" name="TextBox 100"/>
          <p:cNvSpPr txBox="1"/>
          <p:nvPr/>
        </p:nvSpPr>
        <p:spPr>
          <a:xfrm>
            <a:off x="4876800" y="3994162"/>
            <a:ext cx="381000" cy="923330"/>
          </a:xfrm>
          <a:prstGeom prst="rect">
            <a:avLst/>
          </a:prstGeom>
          <a:noFill/>
        </p:spPr>
        <p:txBody>
          <a:bodyPr wrap="square" rtlCol="0">
            <a:spAutoFit/>
          </a:bodyPr>
          <a:lstStyle/>
          <a:p>
            <a:r>
              <a:rPr lang="en-US" dirty="0"/>
              <a:t>.</a:t>
            </a:r>
          </a:p>
          <a:p>
            <a:r>
              <a:rPr lang="en-US" dirty="0"/>
              <a:t>.</a:t>
            </a:r>
          </a:p>
          <a:p>
            <a:r>
              <a:rPr lang="en-US" dirty="0"/>
              <a:t>.</a:t>
            </a:r>
          </a:p>
        </p:txBody>
      </p:sp>
      <p:sp>
        <p:nvSpPr>
          <p:cNvPr id="102" name="TextBox 101"/>
          <p:cNvSpPr txBox="1"/>
          <p:nvPr/>
        </p:nvSpPr>
        <p:spPr>
          <a:xfrm>
            <a:off x="838200" y="4290032"/>
            <a:ext cx="381000" cy="923330"/>
          </a:xfrm>
          <a:prstGeom prst="rect">
            <a:avLst/>
          </a:prstGeom>
          <a:noFill/>
        </p:spPr>
        <p:txBody>
          <a:bodyPr wrap="square" rtlCol="0">
            <a:spAutoFit/>
          </a:bodyPr>
          <a:lstStyle/>
          <a:p>
            <a:r>
              <a:rPr lang="en-US" dirty="0"/>
              <a:t>.</a:t>
            </a:r>
          </a:p>
          <a:p>
            <a:r>
              <a:rPr lang="en-US" dirty="0"/>
              <a:t>.</a:t>
            </a:r>
          </a:p>
          <a:p>
            <a:r>
              <a:rPr lang="en-US" dirty="0"/>
              <a:t>.</a:t>
            </a:r>
          </a:p>
        </p:txBody>
      </p:sp>
      <p:sp>
        <p:nvSpPr>
          <p:cNvPr id="103" name="Content Placeholder 4"/>
          <p:cNvSpPr txBox="1">
            <a:spLocks/>
          </p:cNvSpPr>
          <p:nvPr/>
        </p:nvSpPr>
        <p:spPr>
          <a:xfrm>
            <a:off x="6400800" y="1761430"/>
            <a:ext cx="685800" cy="1905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200" dirty="0"/>
              <a:t> Assets</a:t>
            </a:r>
          </a:p>
        </p:txBody>
      </p:sp>
      <p:sp>
        <p:nvSpPr>
          <p:cNvPr id="104" name="Content Placeholder 4"/>
          <p:cNvSpPr txBox="1">
            <a:spLocks/>
          </p:cNvSpPr>
          <p:nvPr/>
        </p:nvSpPr>
        <p:spPr>
          <a:xfrm>
            <a:off x="7086600" y="1775460"/>
            <a:ext cx="914400" cy="1905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200" dirty="0"/>
              <a:t> Liabilities</a:t>
            </a:r>
          </a:p>
        </p:txBody>
      </p:sp>
      <p:sp>
        <p:nvSpPr>
          <p:cNvPr id="105" name="Flowchart: Process 104"/>
          <p:cNvSpPr/>
          <p:nvPr/>
        </p:nvSpPr>
        <p:spPr>
          <a:xfrm>
            <a:off x="7924800" y="4171043"/>
            <a:ext cx="1143000" cy="1467757"/>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100" b="1" u="sng" dirty="0">
                <a:solidFill>
                  <a:srgbClr val="B4425D"/>
                </a:solidFill>
              </a:rPr>
              <a:t>Question:</a:t>
            </a:r>
          </a:p>
          <a:p>
            <a:pPr eaLnBrk="1" fontAlgn="auto" hangingPunct="1">
              <a:lnSpc>
                <a:spcPct val="100000"/>
              </a:lnSpc>
              <a:spcBef>
                <a:spcPts val="0"/>
              </a:spcBef>
              <a:spcAft>
                <a:spcPts val="0"/>
              </a:spcAft>
              <a:defRPr/>
            </a:pPr>
            <a:r>
              <a:rPr lang="en-US" sz="1100" b="1" dirty="0">
                <a:solidFill>
                  <a:srgbClr val="B4425D"/>
                </a:solidFill>
              </a:rPr>
              <a:t>What is the probability that defaults can eat through the 40% of subordination?</a:t>
            </a:r>
          </a:p>
        </p:txBody>
      </p:sp>
      <p:cxnSp>
        <p:nvCxnSpPr>
          <p:cNvPr id="107" name="Straight Arrow Connector 106"/>
          <p:cNvCxnSpPr/>
          <p:nvPr/>
        </p:nvCxnSpPr>
        <p:spPr>
          <a:xfrm>
            <a:off x="4267200" y="2393962"/>
            <a:ext cx="304800" cy="0"/>
          </a:xfrm>
          <a:prstGeom prst="straightConnector1">
            <a:avLst/>
          </a:prstGeom>
          <a:ln w="6350">
            <a:prstDash val="dash"/>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endCxn id="27" idx="1"/>
          </p:cNvCxnSpPr>
          <p:nvPr/>
        </p:nvCxnSpPr>
        <p:spPr>
          <a:xfrm>
            <a:off x="4419601" y="2648258"/>
            <a:ext cx="209590" cy="0"/>
          </a:xfrm>
          <a:prstGeom prst="straightConnector1">
            <a:avLst/>
          </a:prstGeom>
          <a:ln w="6350">
            <a:prstDash val="dash"/>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392679" y="5213362"/>
            <a:ext cx="0" cy="294748"/>
          </a:xfrm>
          <a:prstGeom prst="line">
            <a:avLst/>
          </a:prstGeom>
          <a:ln w="19050">
            <a:solidFill>
              <a:srgbClr val="141738"/>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392679" y="5508110"/>
            <a:ext cx="1432561" cy="0"/>
          </a:xfrm>
          <a:prstGeom prst="line">
            <a:avLst/>
          </a:prstGeom>
          <a:ln w="19050">
            <a:solidFill>
              <a:srgbClr val="141738"/>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816967" y="2216162"/>
            <a:ext cx="11239" cy="3302000"/>
          </a:xfrm>
          <a:prstGeom prst="line">
            <a:avLst/>
          </a:prstGeom>
          <a:ln w="19050">
            <a:solidFill>
              <a:srgbClr val="141738"/>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3672840" y="2243050"/>
            <a:ext cx="144127" cy="0"/>
          </a:xfrm>
          <a:prstGeom prst="line">
            <a:avLst/>
          </a:prstGeom>
          <a:ln w="19050">
            <a:solidFill>
              <a:srgbClr val="141738"/>
            </a:solidFill>
            <a:prstDash val="sys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545079" y="5510116"/>
            <a:ext cx="0" cy="294748"/>
          </a:xfrm>
          <a:prstGeom prst="line">
            <a:avLst/>
          </a:prstGeom>
          <a:ln w="12700">
            <a:solidFill>
              <a:srgbClr val="141738"/>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545079" y="5804864"/>
            <a:ext cx="1432561" cy="0"/>
          </a:xfrm>
          <a:prstGeom prst="line">
            <a:avLst/>
          </a:prstGeom>
          <a:ln w="12700">
            <a:solidFill>
              <a:srgbClr val="141738"/>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3969367" y="2512916"/>
            <a:ext cx="11239" cy="3302000"/>
          </a:xfrm>
          <a:prstGeom prst="line">
            <a:avLst/>
          </a:prstGeom>
          <a:ln w="12700">
            <a:solidFill>
              <a:srgbClr val="141738"/>
            </a:solidFill>
            <a:prstDash val="sys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3825240" y="2539804"/>
            <a:ext cx="144127" cy="0"/>
          </a:xfrm>
          <a:prstGeom prst="line">
            <a:avLst/>
          </a:prstGeom>
          <a:ln w="12700">
            <a:solidFill>
              <a:srgbClr val="141738"/>
            </a:solidFill>
            <a:prstDash val="sysDash"/>
          </a:ln>
        </p:spPr>
        <p:style>
          <a:lnRef idx="1">
            <a:schemeClr val="accent1"/>
          </a:lnRef>
          <a:fillRef idx="0">
            <a:schemeClr val="accent1"/>
          </a:fillRef>
          <a:effectRef idx="0">
            <a:schemeClr val="accent1"/>
          </a:effectRef>
          <a:fontRef idx="minor">
            <a:schemeClr val="tx1"/>
          </a:fontRef>
        </p:style>
      </p:cxnSp>
      <p:cxnSp>
        <p:nvCxnSpPr>
          <p:cNvPr id="85" name="Elbow Connector 84"/>
          <p:cNvCxnSpPr/>
          <p:nvPr/>
        </p:nvCxnSpPr>
        <p:spPr>
          <a:xfrm flipV="1">
            <a:off x="3816967" y="2400526"/>
            <a:ext cx="450234" cy="2811554"/>
          </a:xfrm>
          <a:prstGeom prst="bentConnector2">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86" name="Elbow Connector 85"/>
          <p:cNvCxnSpPr/>
          <p:nvPr/>
        </p:nvCxnSpPr>
        <p:spPr>
          <a:xfrm flipV="1">
            <a:off x="3969367" y="2656435"/>
            <a:ext cx="450234" cy="2811554"/>
          </a:xfrm>
          <a:prstGeom prst="bentConnector2">
            <a:avLst/>
          </a:prstGeom>
          <a:ln w="63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60711"/>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situation in the early 2000’s:</a:t>
            </a:r>
          </a:p>
        </p:txBody>
      </p:sp>
      <p:sp>
        <p:nvSpPr>
          <p:cNvPr id="5" name="Content Placeholder 4"/>
          <p:cNvSpPr>
            <a:spLocks noGrp="1"/>
          </p:cNvSpPr>
          <p:nvPr>
            <p:ph idx="1"/>
          </p:nvPr>
        </p:nvSpPr>
        <p:spPr>
          <a:xfrm>
            <a:off x="457200" y="1219200"/>
            <a:ext cx="7467600" cy="4038600"/>
          </a:xfrm>
        </p:spPr>
        <p:txBody>
          <a:bodyPr>
            <a:normAutofit/>
          </a:bodyPr>
          <a:lstStyle/>
          <a:p>
            <a:r>
              <a:rPr lang="en-US" dirty="0"/>
              <a:t>We had:</a:t>
            </a:r>
          </a:p>
          <a:p>
            <a:pPr lvl="1"/>
            <a:r>
              <a:rPr lang="en-US" dirty="0"/>
              <a:t>Rating agencies rate senior subprime bonds and CDO tranches AAA yielding significant profits for rating them </a:t>
            </a:r>
          </a:p>
          <a:p>
            <a:pPr lvl="1"/>
            <a:r>
              <a:rPr lang="en-US" dirty="0"/>
              <a:t>Investors buying the senior pieces of subprime bonds and making the same or better spreads than comparable corporate bonds</a:t>
            </a:r>
          </a:p>
          <a:p>
            <a:pPr lvl="1"/>
            <a:r>
              <a:rPr lang="en-US" dirty="0"/>
              <a:t>Investors buying CDO tranches which contain the junior subprime bonds and pay even better spreads</a:t>
            </a:r>
          </a:p>
          <a:p>
            <a:endParaRPr lang="en-US" dirty="0"/>
          </a:p>
          <a:p>
            <a:endParaRPr lang="en-US" dirty="0"/>
          </a:p>
          <a:p>
            <a:r>
              <a:rPr lang="en-US" dirty="0"/>
              <a:t>Investment banks create and sell subprime bonds and keep the highly risky but profitable residual pieces</a:t>
            </a:r>
          </a:p>
          <a:p>
            <a:endParaRPr lang="en-US" dirty="0"/>
          </a:p>
          <a:p>
            <a:endParaRPr lang="en-US" dirty="0"/>
          </a:p>
          <a:p>
            <a:r>
              <a:rPr lang="en-US" dirty="0"/>
              <a:t>Mortgage originators sell their pools of subprime loans to Wall Street for prices in $102 - $105 per $100 of notional</a:t>
            </a:r>
          </a:p>
          <a:p>
            <a:pPr lvl="1"/>
            <a:r>
              <a:rPr lang="en-US" dirty="0"/>
              <a:t>It takes typical originators a few months to originate a pool of subprime loans</a:t>
            </a:r>
          </a:p>
          <a:p>
            <a:pPr lvl="1"/>
            <a:r>
              <a:rPr lang="en-US" dirty="0"/>
              <a:t>Rather than making 3% per year, these originators now make 2%-5%within a few months</a:t>
            </a:r>
          </a:p>
          <a:p>
            <a:pPr marL="0" indent="0">
              <a:buNone/>
            </a:pPr>
            <a:endParaRPr lang="en-US" dirty="0"/>
          </a:p>
        </p:txBody>
      </p:sp>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spTree>
    <p:extLst>
      <p:ext uri="{BB962C8B-B14F-4D97-AF65-F5344CB8AC3E}">
        <p14:creationId xmlns:p14="http://schemas.microsoft.com/office/powerpoint/2010/main" val="1235233950"/>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Boom Times</a:t>
            </a:r>
          </a:p>
        </p:txBody>
      </p:sp>
      <p:sp>
        <p:nvSpPr>
          <p:cNvPr id="5" name="Content Placeholder 4"/>
          <p:cNvSpPr>
            <a:spLocks noGrp="1"/>
          </p:cNvSpPr>
          <p:nvPr>
            <p:ph idx="1"/>
          </p:nvPr>
        </p:nvSpPr>
        <p:spPr>
          <a:xfrm>
            <a:off x="457200" y="1219200"/>
            <a:ext cx="7467600" cy="3733800"/>
          </a:xfrm>
        </p:spPr>
        <p:txBody>
          <a:bodyPr>
            <a:normAutofit/>
          </a:bodyPr>
          <a:lstStyle/>
          <a:p>
            <a:r>
              <a:rPr lang="en-US" dirty="0"/>
              <a:t>Over time, subprime rates went down to around 6%:</a:t>
            </a:r>
          </a:p>
          <a:p>
            <a:pPr lvl="1"/>
            <a:r>
              <a:rPr lang="en-US" dirty="0"/>
              <a:t>There was significant demand for the loans which seemed profitable to everyone</a:t>
            </a:r>
          </a:p>
          <a:p>
            <a:pPr lvl="1"/>
            <a:r>
              <a:rPr lang="en-US" dirty="0"/>
              <a:t>The Fed continued to drive interest rates down</a:t>
            </a:r>
          </a:p>
          <a:p>
            <a:endParaRPr lang="en-US" dirty="0"/>
          </a:p>
          <a:p>
            <a:endParaRPr lang="en-US" dirty="0"/>
          </a:p>
          <a:p>
            <a:r>
              <a:rPr lang="en-US" dirty="0"/>
              <a:t>Due to lower rates, US house prices experienced a historical boom as people could afford more expensive houses</a:t>
            </a:r>
          </a:p>
          <a:p>
            <a:endParaRPr lang="en-US" dirty="0"/>
          </a:p>
          <a:p>
            <a:endParaRPr lang="en-US" dirty="0"/>
          </a:p>
          <a:p>
            <a:r>
              <a:rPr lang="en-US" dirty="0"/>
              <a:t>The subprime deals performed as expected:</a:t>
            </a:r>
          </a:p>
          <a:p>
            <a:pPr lvl="1"/>
            <a:r>
              <a:rPr lang="en-US" dirty="0"/>
              <a:t>Many subprime borrowers refinanced into lower rate loans</a:t>
            </a:r>
          </a:p>
          <a:p>
            <a:pPr lvl="1"/>
            <a:r>
              <a:rPr lang="en-US" dirty="0"/>
              <a:t>Even borrowers who couldn’t refinance could sell their houses for a profit</a:t>
            </a:r>
          </a:p>
          <a:p>
            <a:pPr marL="0" indent="0">
              <a:buNone/>
            </a:pPr>
            <a:r>
              <a:rPr lang="en-US" dirty="0"/>
              <a:t>   </a:t>
            </a:r>
          </a:p>
        </p:txBody>
      </p:sp>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spTree>
    <p:extLst>
      <p:ext uri="{BB962C8B-B14F-4D97-AF65-F5344CB8AC3E}">
        <p14:creationId xmlns:p14="http://schemas.microsoft.com/office/powerpoint/2010/main" val="2594424787"/>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Then the World Changed</a:t>
            </a:r>
          </a:p>
        </p:txBody>
      </p:sp>
      <p:sp>
        <p:nvSpPr>
          <p:cNvPr id="5" name="Content Placeholder 4"/>
          <p:cNvSpPr>
            <a:spLocks noGrp="1"/>
          </p:cNvSpPr>
          <p:nvPr>
            <p:ph idx="1"/>
          </p:nvPr>
        </p:nvSpPr>
        <p:spPr>
          <a:xfrm>
            <a:off x="457200" y="1219200"/>
            <a:ext cx="7467600" cy="3032760"/>
          </a:xfrm>
        </p:spPr>
        <p:txBody>
          <a:bodyPr>
            <a:normAutofit/>
          </a:bodyPr>
          <a:lstStyle/>
          <a:p>
            <a:r>
              <a:rPr lang="en-US" dirty="0"/>
              <a:t>In 2004, the Fed began to raise interest rates…</a:t>
            </a:r>
          </a:p>
          <a:p>
            <a:endParaRPr lang="en-US" dirty="0"/>
          </a:p>
          <a:p>
            <a:endParaRPr lang="en-US" dirty="0"/>
          </a:p>
          <a:p>
            <a:r>
              <a:rPr lang="en-US" dirty="0"/>
              <a:t>As rates rose, by late 2006, demand for housing dried up</a:t>
            </a:r>
          </a:p>
          <a:p>
            <a:endParaRPr lang="en-US" dirty="0"/>
          </a:p>
          <a:p>
            <a:endParaRPr lang="en-US" dirty="0"/>
          </a:p>
          <a:p>
            <a:r>
              <a:rPr lang="en-US" dirty="0"/>
              <a:t>Subprime borrowers:</a:t>
            </a:r>
          </a:p>
          <a:p>
            <a:pPr lvl="1"/>
            <a:r>
              <a:rPr lang="en-US" dirty="0"/>
              <a:t>Could no longer refinance their loans</a:t>
            </a:r>
          </a:p>
          <a:p>
            <a:pPr lvl="1"/>
            <a:r>
              <a:rPr lang="en-US" dirty="0"/>
              <a:t>Could no longer sell their houses</a:t>
            </a:r>
          </a:p>
          <a:p>
            <a:pPr lvl="1"/>
            <a:r>
              <a:rPr lang="en-US" dirty="0"/>
              <a:t>Many defaulted</a:t>
            </a:r>
          </a:p>
          <a:p>
            <a:endParaRPr lang="en-US" dirty="0"/>
          </a:p>
          <a:p>
            <a:r>
              <a:rPr lang="en-US" dirty="0"/>
              <a:t>Many subprime bonds defaulted over time</a:t>
            </a:r>
          </a:p>
          <a:p>
            <a:r>
              <a:rPr lang="en-US" dirty="0"/>
              <a:t>Many CDO’s defaulted over time</a:t>
            </a:r>
          </a:p>
        </p:txBody>
      </p:sp>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spTree>
    <p:extLst>
      <p:ext uri="{BB962C8B-B14F-4D97-AF65-F5344CB8AC3E}">
        <p14:creationId xmlns:p14="http://schemas.microsoft.com/office/powerpoint/2010/main" val="2121163641"/>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Financial Crisis</a:t>
            </a:r>
          </a:p>
        </p:txBody>
      </p:sp>
      <p:sp>
        <p:nvSpPr>
          <p:cNvPr id="5" name="Content Placeholder 4"/>
          <p:cNvSpPr>
            <a:spLocks noGrp="1"/>
          </p:cNvSpPr>
          <p:nvPr>
            <p:ph idx="1"/>
          </p:nvPr>
        </p:nvSpPr>
        <p:spPr>
          <a:xfrm>
            <a:off x="457200" y="1219200"/>
            <a:ext cx="7467600" cy="2133600"/>
          </a:xfrm>
        </p:spPr>
        <p:txBody>
          <a:bodyPr>
            <a:normAutofit/>
          </a:bodyPr>
          <a:lstStyle/>
          <a:p>
            <a:pPr marL="0" indent="0">
              <a:buNone/>
            </a:pPr>
            <a:r>
              <a:rPr lang="en-US" dirty="0"/>
              <a:t>Excerpt from “Too Big to Fail” (2009), Andrew Ross </a:t>
            </a:r>
            <a:r>
              <a:rPr lang="en-US" dirty="0" err="1"/>
              <a:t>Sorkin</a:t>
            </a:r>
            <a:endParaRPr lang="en-US" dirty="0"/>
          </a:p>
          <a:p>
            <a:pPr marL="400050" lvl="1" indent="0">
              <a:buNone/>
            </a:pPr>
            <a:r>
              <a:rPr lang="en-US" dirty="0"/>
              <a:t>“Morgan Stanley had undertaken a loan-by-loan analysis of the portfolio of the two mortgage giants, shipping reams of mortgage data from Fannie Mae and Freddie Mac off to India, where some thirteen hundred employees in Morgan's analytic center went through the numbers on every single loan - nearly half of the mortgages in the entire United States.</a:t>
            </a:r>
            <a:r>
              <a:rPr lang="en-US" altLang="ja-JP" dirty="0">
                <a:latin typeface="Arial"/>
              </a:rPr>
              <a:t>”</a:t>
            </a:r>
            <a:endParaRPr lang="en-US" dirty="0"/>
          </a:p>
          <a:p>
            <a:pPr marL="0" indent="0">
              <a:buNone/>
            </a:pPr>
            <a:endParaRPr lang="en-US" dirty="0"/>
          </a:p>
        </p:txBody>
      </p:sp>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spTree>
    <p:extLst>
      <p:ext uri="{BB962C8B-B14F-4D97-AF65-F5344CB8AC3E}">
        <p14:creationId xmlns:p14="http://schemas.microsoft.com/office/powerpoint/2010/main" val="4059501124"/>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solidFill>
              </a:rPr>
              <a:t>Lessons Learned</a:t>
            </a:r>
          </a:p>
        </p:txBody>
      </p:sp>
      <p:sp>
        <p:nvSpPr>
          <p:cNvPr id="5" name="Content Placeholder 4"/>
          <p:cNvSpPr>
            <a:spLocks noGrp="1"/>
          </p:cNvSpPr>
          <p:nvPr>
            <p:ph idx="1"/>
          </p:nvPr>
        </p:nvSpPr>
        <p:spPr>
          <a:xfrm>
            <a:off x="457200" y="1219200"/>
            <a:ext cx="7467600" cy="3505200"/>
          </a:xfrm>
        </p:spPr>
        <p:txBody>
          <a:bodyPr>
            <a:normAutofit/>
          </a:bodyPr>
          <a:lstStyle/>
          <a:p>
            <a:r>
              <a:rPr lang="en-US" dirty="0"/>
              <a:t>For the most part, market participants acted according to their short-term incentives</a:t>
            </a:r>
          </a:p>
          <a:p>
            <a:endParaRPr lang="en-US" dirty="0"/>
          </a:p>
          <a:p>
            <a:endParaRPr lang="en-US" dirty="0"/>
          </a:p>
          <a:p>
            <a:r>
              <a:rPr lang="en-US" dirty="0"/>
              <a:t>Subprime bonds are not corporate bonds</a:t>
            </a:r>
          </a:p>
          <a:p>
            <a:pPr lvl="1"/>
            <a:r>
              <a:rPr lang="en-US" dirty="0"/>
              <a:t>There is a need to “peel the onion” and understand financial instruments at as detailed a level as possible</a:t>
            </a:r>
          </a:p>
          <a:p>
            <a:endParaRPr lang="en-US" dirty="0"/>
          </a:p>
          <a:p>
            <a:endParaRPr lang="en-US" dirty="0"/>
          </a:p>
          <a:p>
            <a:r>
              <a:rPr lang="en-US" dirty="0"/>
              <a:t>Macroeconomic feedback cycles, which are difficult to model, can overwhelm more easily modeled factors</a:t>
            </a:r>
          </a:p>
          <a:p>
            <a:endParaRPr lang="en-US" dirty="0"/>
          </a:p>
          <a:p>
            <a:endParaRPr lang="en-US" b="1" dirty="0">
              <a:solidFill>
                <a:srgbClr val="FF0000"/>
              </a:solidFill>
            </a:endParaRPr>
          </a:p>
          <a:p>
            <a:r>
              <a:rPr lang="en-US" b="1" dirty="0">
                <a:solidFill>
                  <a:srgbClr val="FF0000"/>
                </a:solidFill>
              </a:rPr>
              <a:t>NEVER FORGET “MODEL RISK”</a:t>
            </a:r>
          </a:p>
        </p:txBody>
      </p:sp>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spTree>
    <p:extLst>
      <p:ext uri="{BB962C8B-B14F-4D97-AF65-F5344CB8AC3E}">
        <p14:creationId xmlns:p14="http://schemas.microsoft.com/office/powerpoint/2010/main" val="4087990438"/>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4" name="Text Placeholder 3"/>
          <p:cNvSpPr>
            <a:spLocks noGrp="1"/>
          </p:cNvSpPr>
          <p:nvPr>
            <p:ph type="body" sz="quarter" idx="10"/>
          </p:nvPr>
        </p:nvSpPr>
        <p:spPr>
          <a:xfrm>
            <a:off x="457200" y="4251960"/>
            <a:ext cx="8235950" cy="1477328"/>
          </a:xfrm>
        </p:spPr>
        <p:txBody>
          <a:bodyPr/>
          <a:lstStyle/>
          <a:p>
            <a:pPr marL="285750" indent="-285750">
              <a:lnSpc>
                <a:spcPct val="100000"/>
              </a:lnSpc>
              <a:spcBef>
                <a:spcPts val="0"/>
              </a:spcBef>
              <a:buFont typeface="Wingdings" panose="05000000000000000000" pitchFamily="2" charset="2"/>
              <a:buChar char="Ø"/>
            </a:pPr>
            <a:r>
              <a:rPr lang="en-US" dirty="0"/>
              <a:t>Credit Card ABS history</a:t>
            </a:r>
          </a:p>
          <a:p>
            <a:pPr marL="285750" indent="-285750">
              <a:lnSpc>
                <a:spcPct val="100000"/>
              </a:lnSpc>
              <a:spcBef>
                <a:spcPts val="0"/>
              </a:spcBef>
              <a:buFont typeface="Wingdings" panose="05000000000000000000" pitchFamily="2" charset="2"/>
              <a:buChar char="Ø"/>
            </a:pPr>
            <a:r>
              <a:rPr lang="en-US" dirty="0"/>
              <a:t>Auto ABS history</a:t>
            </a:r>
          </a:p>
          <a:p>
            <a:pPr marL="285750" indent="-285750">
              <a:lnSpc>
                <a:spcPct val="100000"/>
              </a:lnSpc>
              <a:spcBef>
                <a:spcPts val="0"/>
              </a:spcBef>
              <a:buFont typeface="Wingdings" panose="05000000000000000000" pitchFamily="2" charset="2"/>
              <a:buChar char="Ø"/>
            </a:pPr>
            <a:r>
              <a:rPr lang="en-US" dirty="0" err="1"/>
              <a:t>Resi</a:t>
            </a:r>
            <a:r>
              <a:rPr lang="en-US" dirty="0"/>
              <a:t>: What happens in Default and Foreclosure?</a:t>
            </a:r>
          </a:p>
          <a:p>
            <a:pPr marL="285750" indent="-285750">
              <a:lnSpc>
                <a:spcPct val="100000"/>
              </a:lnSpc>
              <a:spcBef>
                <a:spcPts val="0"/>
              </a:spcBef>
              <a:buFont typeface="Wingdings" panose="05000000000000000000" pitchFamily="2" charset="2"/>
              <a:buChar char="Ø"/>
            </a:pPr>
            <a:r>
              <a:rPr lang="en-US" dirty="0"/>
              <a:t>More about Subprime and CDO’s – </a:t>
            </a:r>
            <a:r>
              <a:rPr lang="en-US" dirty="0" err="1"/>
              <a:t>Vasiceck’s</a:t>
            </a:r>
            <a:r>
              <a:rPr lang="en-US" dirty="0"/>
              <a:t> Model</a:t>
            </a:r>
          </a:p>
          <a:p>
            <a:pPr marL="285750" indent="-285750">
              <a:lnSpc>
                <a:spcPct val="100000"/>
              </a:lnSpc>
              <a:spcBef>
                <a:spcPts val="0"/>
              </a:spcBef>
              <a:buFont typeface="Wingdings" panose="05000000000000000000" pitchFamily="2" charset="2"/>
              <a:buChar char="Ø"/>
            </a:pPr>
            <a:r>
              <a:rPr lang="en-US" dirty="0"/>
              <a:t>Student Loan ABS</a:t>
            </a:r>
          </a:p>
          <a:p>
            <a:pPr marL="285750" indent="-285750">
              <a:lnSpc>
                <a:spcPct val="100000"/>
              </a:lnSpc>
              <a:spcBef>
                <a:spcPts val="0"/>
              </a:spcBef>
              <a:buFont typeface="Wingdings" panose="05000000000000000000" pitchFamily="2" charset="2"/>
              <a:buChar char="Ø"/>
            </a:pPr>
            <a:r>
              <a:rPr lang="en-US" dirty="0"/>
              <a:t>Market Place Lending (MPLs)</a:t>
            </a:r>
          </a:p>
        </p:txBody>
      </p:sp>
    </p:spTree>
    <p:extLst>
      <p:ext uri="{BB962C8B-B14F-4D97-AF65-F5344CB8AC3E}">
        <p14:creationId xmlns:p14="http://schemas.microsoft.com/office/powerpoint/2010/main" val="3873953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solidFill>
              </a:rPr>
              <a:t>Credit Card Issuance, Performance</a:t>
            </a:r>
          </a:p>
        </p:txBody>
      </p:sp>
      <p:sp>
        <p:nvSpPr>
          <p:cNvPr id="14" name="TextBox 13"/>
          <p:cNvSpPr txBox="1"/>
          <p:nvPr/>
        </p:nvSpPr>
        <p:spPr>
          <a:xfrm>
            <a:off x="457200" y="6400800"/>
            <a:ext cx="5599097" cy="276999"/>
          </a:xfrm>
          <a:prstGeom prst="rect">
            <a:avLst/>
          </a:prstGeom>
          <a:noFill/>
        </p:spPr>
        <p:txBody>
          <a:bodyPr wrap="none" rtlCol="0">
            <a:spAutoFit/>
          </a:bodyPr>
          <a:lstStyle/>
          <a:p>
            <a:r>
              <a:rPr lang="en-US" sz="1200" dirty="0"/>
              <a:t>Sources: Wells Fargo Securities, </a:t>
            </a:r>
            <a:r>
              <a:rPr lang="en-US" sz="1200" dirty="0" err="1"/>
              <a:t>Intex</a:t>
            </a:r>
            <a:r>
              <a:rPr lang="en-US" sz="1200" dirty="0"/>
              <a:t>, Bloomberg, Bureau of Economic Analysis, FRBNY</a:t>
            </a:r>
          </a:p>
        </p:txBody>
      </p:sp>
      <p:sp>
        <p:nvSpPr>
          <p:cNvPr id="15" name="Content Placeholder 4"/>
          <p:cNvSpPr txBox="1">
            <a:spLocks/>
          </p:cNvSpPr>
          <p:nvPr/>
        </p:nvSpPr>
        <p:spPr>
          <a:xfrm>
            <a:off x="304800" y="1600202"/>
            <a:ext cx="4343400" cy="21812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Total Credit Card Debt has grown slowly – borrowers seem disciplined</a:t>
            </a:r>
          </a:p>
          <a:p>
            <a:r>
              <a:rPr lang="en-US" sz="1400" dirty="0"/>
              <a:t>As noted before, Credit Card ABS issuance is down from pre-crisis</a:t>
            </a:r>
          </a:p>
          <a:p>
            <a:r>
              <a:rPr lang="en-US" sz="1400" dirty="0"/>
              <a:t>Charge-offs as a % are down</a:t>
            </a:r>
          </a:p>
          <a:p>
            <a:r>
              <a:rPr lang="en-US" sz="1400" dirty="0"/>
              <a:t>Excess spread is much higher than pre-crisis, serving as protection for investors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781426"/>
            <a:ext cx="3733800"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312" y="3790950"/>
            <a:ext cx="3914775"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6325" y="1143000"/>
            <a:ext cx="3886200"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5867401" y="1133031"/>
            <a:ext cx="2914650" cy="307777"/>
          </a:xfrm>
          <a:prstGeom prst="rect">
            <a:avLst/>
          </a:prstGeom>
          <a:noFill/>
        </p:spPr>
        <p:txBody>
          <a:bodyPr wrap="square" rtlCol="0">
            <a:spAutoFit/>
          </a:bodyPr>
          <a:lstStyle/>
          <a:p>
            <a:r>
              <a:rPr lang="en-US" sz="1400" dirty="0"/>
              <a:t>Credit Card Debt % of Nominal GDP</a:t>
            </a:r>
          </a:p>
        </p:txBody>
      </p:sp>
      <p:sp>
        <p:nvSpPr>
          <p:cNvPr id="13" name="TextBox 12"/>
          <p:cNvSpPr txBox="1"/>
          <p:nvPr/>
        </p:nvSpPr>
        <p:spPr>
          <a:xfrm>
            <a:off x="5786437" y="3781426"/>
            <a:ext cx="2914650" cy="307777"/>
          </a:xfrm>
          <a:prstGeom prst="rect">
            <a:avLst/>
          </a:prstGeom>
          <a:noFill/>
        </p:spPr>
        <p:txBody>
          <a:bodyPr wrap="square" rtlCol="0">
            <a:spAutoFit/>
          </a:bodyPr>
          <a:lstStyle/>
          <a:p>
            <a:r>
              <a:rPr lang="en-US" sz="1400" dirty="0"/>
              <a:t>Charge-offs % vs Excess Spread %</a:t>
            </a:r>
          </a:p>
        </p:txBody>
      </p:sp>
      <p:sp>
        <p:nvSpPr>
          <p:cNvPr id="16" name="TextBox 15"/>
          <p:cNvSpPr txBox="1"/>
          <p:nvPr/>
        </p:nvSpPr>
        <p:spPr>
          <a:xfrm>
            <a:off x="2590800" y="3778448"/>
            <a:ext cx="1905000" cy="307777"/>
          </a:xfrm>
          <a:prstGeom prst="rect">
            <a:avLst/>
          </a:prstGeom>
          <a:noFill/>
        </p:spPr>
        <p:txBody>
          <a:bodyPr wrap="square" rtlCol="0">
            <a:spAutoFit/>
          </a:bodyPr>
          <a:lstStyle/>
          <a:p>
            <a:r>
              <a:rPr lang="en-US" sz="1400" dirty="0"/>
              <a:t>Credit Card Issuance</a:t>
            </a:r>
          </a:p>
        </p:txBody>
      </p:sp>
    </p:spTree>
    <p:extLst>
      <p:ext uri="{BB962C8B-B14F-4D97-AF65-F5344CB8AC3E}">
        <p14:creationId xmlns:p14="http://schemas.microsoft.com/office/powerpoint/2010/main" val="2382775346"/>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332" y="2834640"/>
            <a:ext cx="4459224" cy="3017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b="1" dirty="0"/>
              <a:t>Spread History – Credit Cards, Autos</a:t>
            </a:r>
          </a:p>
        </p:txBody>
      </p:sp>
      <p:sp>
        <p:nvSpPr>
          <p:cNvPr id="14" name="TextBox 13"/>
          <p:cNvSpPr txBox="1"/>
          <p:nvPr/>
        </p:nvSpPr>
        <p:spPr>
          <a:xfrm>
            <a:off x="354357" y="6428601"/>
            <a:ext cx="2046651" cy="276999"/>
          </a:xfrm>
          <a:prstGeom prst="rect">
            <a:avLst/>
          </a:prstGeom>
          <a:noFill/>
        </p:spPr>
        <p:txBody>
          <a:bodyPr wrap="none" rtlCol="0">
            <a:spAutoFit/>
          </a:bodyPr>
          <a:lstStyle/>
          <a:p>
            <a:r>
              <a:rPr lang="en-US" sz="1200" dirty="0"/>
              <a:t>Source: Wells Fargo Securities</a:t>
            </a:r>
          </a:p>
        </p:txBody>
      </p:sp>
      <p:sp>
        <p:nvSpPr>
          <p:cNvPr id="15" name="TextBox 14"/>
          <p:cNvSpPr txBox="1"/>
          <p:nvPr/>
        </p:nvSpPr>
        <p:spPr>
          <a:xfrm>
            <a:off x="3992881" y="2834640"/>
            <a:ext cx="2914650" cy="307777"/>
          </a:xfrm>
          <a:prstGeom prst="rect">
            <a:avLst/>
          </a:prstGeom>
          <a:noFill/>
        </p:spPr>
        <p:txBody>
          <a:bodyPr wrap="square" rtlCol="0">
            <a:spAutoFit/>
          </a:bodyPr>
          <a:lstStyle/>
          <a:p>
            <a:r>
              <a:rPr lang="en-US" sz="1400" dirty="0"/>
              <a:t>Retail CC ABS vs Bank CC ABS</a:t>
            </a:r>
          </a:p>
        </p:txBody>
      </p:sp>
      <p:sp>
        <p:nvSpPr>
          <p:cNvPr id="22" name="Content Placeholder 4"/>
          <p:cNvSpPr txBox="1">
            <a:spLocks/>
          </p:cNvSpPr>
          <p:nvPr/>
        </p:nvSpPr>
        <p:spPr>
          <a:xfrm>
            <a:off x="304799" y="1600202"/>
            <a:ext cx="6602731" cy="914398"/>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Retail Credit Card ABS (e.g. Macy’s, Neiman Marcus, J.Crew…</a:t>
            </a:r>
          </a:p>
          <a:p>
            <a:pPr lvl="1"/>
            <a:r>
              <a:rPr lang="en-US" dirty="0"/>
              <a:t>Riskier than bank-issued Credit Card ABS</a:t>
            </a:r>
          </a:p>
          <a:p>
            <a:pPr lvl="1"/>
            <a:r>
              <a:rPr lang="en-US" dirty="0"/>
              <a:t>Source of funding for “Bricks-and-mortar” retail</a:t>
            </a:r>
          </a:p>
        </p:txBody>
      </p:sp>
    </p:spTree>
    <p:extLst>
      <p:ext uri="{BB962C8B-B14F-4D97-AF65-F5344CB8AC3E}">
        <p14:creationId xmlns:p14="http://schemas.microsoft.com/office/powerpoint/2010/main" val="3093180276"/>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19FE5B-23BB-2848-853D-D3D2A1B0B8F4}"/>
              </a:ext>
            </a:extLst>
          </p:cNvPr>
          <p:cNvPicPr>
            <a:picLocks noChangeAspect="1"/>
          </p:cNvPicPr>
          <p:nvPr/>
        </p:nvPicPr>
        <p:blipFill>
          <a:blip r:embed="rId2"/>
          <a:stretch>
            <a:fillRect/>
          </a:stretch>
        </p:blipFill>
        <p:spPr>
          <a:xfrm>
            <a:off x="5297932" y="640736"/>
            <a:ext cx="3379724" cy="3301125"/>
          </a:xfrm>
          <a:prstGeom prst="rect">
            <a:avLst/>
          </a:prstGeom>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0" y="4000500"/>
            <a:ext cx="386715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a:solidFill>
                  <a:schemeClr val="accent1"/>
                </a:solidFill>
              </a:rPr>
              <a:t>ABS (non-</a:t>
            </a:r>
            <a:r>
              <a:rPr lang="en-US" dirty="0" err="1">
                <a:solidFill>
                  <a:schemeClr val="accent1"/>
                </a:solidFill>
              </a:rPr>
              <a:t>resi</a:t>
            </a:r>
            <a:r>
              <a:rPr lang="en-US" dirty="0">
                <a:solidFill>
                  <a:schemeClr val="accent1"/>
                </a:solidFill>
              </a:rPr>
              <a:t> securitized products ex. CLOs, CDOs)</a:t>
            </a:r>
          </a:p>
        </p:txBody>
      </p:sp>
      <p:sp>
        <p:nvSpPr>
          <p:cNvPr id="14" name="TextBox 13"/>
          <p:cNvSpPr txBox="1"/>
          <p:nvPr/>
        </p:nvSpPr>
        <p:spPr>
          <a:xfrm>
            <a:off x="182880" y="6442055"/>
            <a:ext cx="5989588" cy="461665"/>
          </a:xfrm>
          <a:prstGeom prst="rect">
            <a:avLst/>
          </a:prstGeom>
          <a:noFill/>
        </p:spPr>
        <p:txBody>
          <a:bodyPr wrap="none" rtlCol="0">
            <a:spAutoFit/>
          </a:bodyPr>
          <a:lstStyle/>
          <a:p>
            <a:r>
              <a:rPr lang="en-US" sz="1200" dirty="0"/>
              <a:t>Sources:</a:t>
            </a:r>
            <a:r>
              <a:rPr lang="en-US" altLang="en-US" sz="1200" dirty="0"/>
              <a:t> </a:t>
            </a:r>
            <a:r>
              <a:rPr lang="en-US" altLang="en-US" sz="1200" dirty="0">
                <a:hlinkClick r:id="rId4"/>
              </a:rPr>
              <a:t>https://www.sifma.org/resources/archive/research/statistics/</a:t>
            </a:r>
            <a:endParaRPr lang="en-US" altLang="en-US" sz="1200" dirty="0"/>
          </a:p>
          <a:p>
            <a:r>
              <a:rPr lang="en-US" sz="1200" dirty="0"/>
              <a:t> Wells Fargo Securities</a:t>
            </a:r>
            <a:r>
              <a:rPr lang="en-US" sz="1200" dirty="0">
                <a:solidFill>
                  <a:schemeClr val="bg2"/>
                </a:solidFill>
              </a:rPr>
              <a:t>; </a:t>
            </a:r>
            <a:r>
              <a:rPr lang="en-US" altLang="en-US" sz="1200" dirty="0">
                <a:solidFill>
                  <a:schemeClr val="bg2"/>
                </a:solidFill>
              </a:rPr>
              <a:t>filenames: US-Asset-Backed-Securities-Statistics-</a:t>
            </a:r>
            <a:r>
              <a:rPr lang="en-US" altLang="en-US" sz="1200" dirty="0" err="1">
                <a:solidFill>
                  <a:schemeClr val="bg2"/>
                </a:solidFill>
              </a:rPr>
              <a:t>SIFMA.xls</a:t>
            </a:r>
            <a:r>
              <a:rPr lang="en-US" sz="1200" dirty="0">
                <a:solidFill>
                  <a:schemeClr val="bg2"/>
                </a:solidFill>
              </a:rPr>
              <a:t>,</a:t>
            </a:r>
          </a:p>
        </p:txBody>
      </p:sp>
      <p:sp>
        <p:nvSpPr>
          <p:cNvPr id="15" name="Content Placeholder 4"/>
          <p:cNvSpPr txBox="1">
            <a:spLocks/>
          </p:cNvSpPr>
          <p:nvPr/>
        </p:nvSpPr>
        <p:spPr>
          <a:xfrm>
            <a:off x="304800" y="1600201"/>
            <a:ext cx="4495800" cy="4786698"/>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total amount of commercial and consumer credit has grown the past several years</a:t>
            </a:r>
          </a:p>
          <a:p>
            <a:r>
              <a:rPr lang="en-US" dirty="0"/>
              <a:t>This data suggest ABS has become a less important source of funding for some lenders</a:t>
            </a:r>
          </a:p>
          <a:p>
            <a:endParaRPr lang="en-US" dirty="0"/>
          </a:p>
          <a:p>
            <a:endParaRPr lang="en-US" dirty="0"/>
          </a:p>
          <a:p>
            <a:endParaRPr lang="en-US" dirty="0"/>
          </a:p>
          <a:p>
            <a:endParaRPr lang="en-US" dirty="0"/>
          </a:p>
          <a:p>
            <a:endParaRPr lang="en-US" dirty="0"/>
          </a:p>
          <a:p>
            <a:endParaRPr lang="en-US" dirty="0"/>
          </a:p>
          <a:p>
            <a:pPr marL="0" indent="0">
              <a:buNone/>
            </a:pPr>
            <a:r>
              <a:rPr lang="en-US" u="sng" dirty="0"/>
              <a:t>Change in </a:t>
            </a:r>
            <a:r>
              <a:rPr lang="en-US" u="sng" dirty="0" err="1"/>
              <a:t>outstandings</a:t>
            </a:r>
            <a:r>
              <a:rPr lang="en-US" u="sng" dirty="0"/>
              <a:t> 2010-2017</a:t>
            </a:r>
          </a:p>
          <a:p>
            <a:r>
              <a:rPr lang="en-US" dirty="0"/>
              <a:t>Auto-related grew as the economy recovered from the financial crisis</a:t>
            </a:r>
          </a:p>
          <a:p>
            <a:r>
              <a:rPr lang="en-US" dirty="0" err="1"/>
              <a:t>MarketPlace</a:t>
            </a:r>
            <a:r>
              <a:rPr lang="en-US" dirty="0"/>
              <a:t> Lending – a new category the past few years</a:t>
            </a:r>
          </a:p>
          <a:p>
            <a:r>
              <a:rPr lang="en-US" dirty="0"/>
              <a:t>Cell Phone Receivables</a:t>
            </a:r>
          </a:p>
          <a:p>
            <a:pPr lvl="1"/>
            <a:r>
              <a:rPr lang="en-US" dirty="0"/>
              <a:t>Alternative for investors vs tight corporate spreads</a:t>
            </a:r>
          </a:p>
          <a:p>
            <a:pPr lvl="1"/>
            <a:r>
              <a:rPr lang="en-US" dirty="0"/>
              <a:t>For Verizon, an alternate source of funding</a:t>
            </a:r>
          </a:p>
          <a:p>
            <a:r>
              <a:rPr lang="en-US" dirty="0"/>
              <a:t>FFELP (Student Loans) – no more issuance</a:t>
            </a:r>
          </a:p>
          <a:p>
            <a:r>
              <a:rPr lang="en-US" dirty="0"/>
              <a:t>Credit Cards ABS issuance down because:</a:t>
            </a:r>
          </a:p>
          <a:p>
            <a:pPr lvl="1"/>
            <a:r>
              <a:rPr lang="en-US" dirty="0"/>
              <a:t>Changes in regulatory capital </a:t>
            </a:r>
          </a:p>
          <a:p>
            <a:pPr lvl="1"/>
            <a:r>
              <a:rPr lang="en-US" dirty="0"/>
              <a:t>Funding with deposits has been very inexpensive</a:t>
            </a:r>
          </a:p>
        </p:txBody>
      </p:sp>
      <p:cxnSp>
        <p:nvCxnSpPr>
          <p:cNvPr id="7" name="Straight Connector 6"/>
          <p:cNvCxnSpPr>
            <a:cxnSpLocks/>
          </p:cNvCxnSpPr>
          <p:nvPr/>
        </p:nvCxnSpPr>
        <p:spPr>
          <a:xfrm>
            <a:off x="7543800" y="2651760"/>
            <a:ext cx="99060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9400368"/>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nvPr>
        </p:nvGraphicFramePr>
        <p:xfrm>
          <a:off x="5749636" y="1280160"/>
          <a:ext cx="3241964" cy="3200400"/>
        </p:xfrm>
        <a:graphic>
          <a:graphicData uri="http://schemas.openxmlformats.org/presentationml/2006/ole">
            <mc:AlternateContent xmlns:mc="http://schemas.openxmlformats.org/markup-compatibility/2006">
              <mc:Choice xmlns:v="urn:schemas-microsoft-com:vml" Requires="v">
                <p:oleObj spid="_x0000_s14361" name="Chart" r:id="rId3" imgW="3714750" imgH="3666947" progId="Excel.Sheet.8">
                  <p:embed/>
                </p:oleObj>
              </mc:Choice>
              <mc:Fallback>
                <p:oleObj name="Chart" r:id="rId3" imgW="3714750" imgH="3666947" progId="Excel.Sheet.8">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636" y="1280160"/>
                        <a:ext cx="3241964" cy="3200400"/>
                      </a:xfrm>
                      <a:prstGeom prst="rect">
                        <a:avLst/>
                      </a:prstGeom>
                      <a:noFill/>
                      <a:ln>
                        <a:noFill/>
                      </a:ln>
                      <a:effectLst/>
                    </p:spPr>
                  </p:pic>
                </p:oleObj>
              </mc:Fallback>
            </mc:AlternateContent>
          </a:graphicData>
        </a:graphic>
      </p:graphicFrame>
      <p:sp>
        <p:nvSpPr>
          <p:cNvPr id="2" name="Title 1"/>
          <p:cNvSpPr>
            <a:spLocks noGrp="1"/>
          </p:cNvSpPr>
          <p:nvPr>
            <p:ph type="title"/>
          </p:nvPr>
        </p:nvSpPr>
        <p:spPr/>
        <p:txBody>
          <a:bodyPr>
            <a:normAutofit/>
          </a:bodyPr>
          <a:lstStyle/>
          <a:p>
            <a:r>
              <a:rPr lang="en-US" b="1" dirty="0"/>
              <a:t>Autos prepayments</a:t>
            </a:r>
          </a:p>
        </p:txBody>
      </p:sp>
      <p:sp>
        <p:nvSpPr>
          <p:cNvPr id="3" name="Content Placeholder 2"/>
          <p:cNvSpPr>
            <a:spLocks noGrp="1"/>
          </p:cNvSpPr>
          <p:nvPr>
            <p:ph idx="1"/>
          </p:nvPr>
        </p:nvSpPr>
        <p:spPr>
          <a:xfrm>
            <a:off x="457200" y="1143001"/>
            <a:ext cx="5257800" cy="3657599"/>
          </a:xfrm>
        </p:spPr>
        <p:txBody>
          <a:bodyPr>
            <a:normAutofit/>
          </a:bodyPr>
          <a:lstStyle/>
          <a:p>
            <a:r>
              <a:rPr lang="en-US" dirty="0"/>
              <a:t>There can be prepayments, but:</a:t>
            </a:r>
          </a:p>
          <a:p>
            <a:pPr lvl="1"/>
            <a:r>
              <a:rPr lang="en-US" dirty="0"/>
              <a:t>Driven by car purchase, trade-in, accident, repossession</a:t>
            </a:r>
          </a:p>
          <a:p>
            <a:pPr lvl="1"/>
            <a:r>
              <a:rPr lang="en-US" dirty="0"/>
              <a:t>Not driven by the level of interest rates</a:t>
            </a:r>
          </a:p>
        </p:txBody>
      </p:sp>
      <p:sp>
        <p:nvSpPr>
          <p:cNvPr id="25" name="TextBox 24"/>
          <p:cNvSpPr txBox="1"/>
          <p:nvPr/>
        </p:nvSpPr>
        <p:spPr>
          <a:xfrm>
            <a:off x="5791200" y="6525399"/>
            <a:ext cx="1408719" cy="276999"/>
          </a:xfrm>
          <a:prstGeom prst="rect">
            <a:avLst/>
          </a:prstGeom>
          <a:noFill/>
        </p:spPr>
        <p:txBody>
          <a:bodyPr wrap="none" rtlCol="0">
            <a:spAutoFit/>
          </a:bodyPr>
          <a:lstStyle/>
          <a:p>
            <a:r>
              <a:rPr lang="en-US" sz="1200" dirty="0"/>
              <a:t>Source: C. Mohebbi</a:t>
            </a:r>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457200" y="2270760"/>
                <a:ext cx="5334000" cy="144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400" dirty="0"/>
                  <a:t>“Absolute Prepayment Speed” (APS, ABS)</a:t>
                </a:r>
              </a:p>
              <a:p>
                <a:pPr lvl="2"/>
                <a:r>
                  <a:rPr lang="en-US" sz="1400" dirty="0"/>
                  <a:t>% of original collateral amount</a:t>
                </a:r>
                <a:endParaRPr lang="en-US" sz="1400" b="0" i="1" dirty="0">
                  <a:latin typeface="Cambria Math"/>
                </a:endParaRPr>
              </a:p>
              <a:p>
                <a:pPr lvl="2"/>
                <a14:m>
                  <m:oMath xmlns:m="http://schemas.openxmlformats.org/officeDocument/2006/math">
                    <m:r>
                      <a:rPr lang="en-US" sz="1400" b="0" i="1" smtClean="0">
                        <a:latin typeface="Cambria Math"/>
                      </a:rPr>
                      <m:t>𝑆𝑀𝑀</m:t>
                    </m:r>
                    <m:r>
                      <a:rPr lang="en-US" sz="1400" b="0" i="1" smtClean="0">
                        <a:latin typeface="Cambria Math"/>
                      </a:rPr>
                      <m:t>=</m:t>
                    </m:r>
                    <m:f>
                      <m:fPr>
                        <m:ctrlPr>
                          <a:rPr lang="en-US" sz="1400" b="0" i="1" smtClean="0">
                            <a:latin typeface="Cambria Math" panose="02040503050406030204" pitchFamily="18" charset="0"/>
                          </a:rPr>
                        </m:ctrlPr>
                      </m:fPr>
                      <m:num>
                        <m:r>
                          <a:rPr lang="en-US" sz="1400" b="0" i="1" smtClean="0">
                            <a:latin typeface="Cambria Math"/>
                          </a:rPr>
                          <m:t>𝐴𝐵𝑆</m:t>
                        </m:r>
                      </m:num>
                      <m:den>
                        <m:d>
                          <m:dPr>
                            <m:begChr m:val="["/>
                            <m:endChr m:val="]"/>
                            <m:ctrlPr>
                              <a:rPr lang="en-US" sz="1400" b="0" i="1" smtClean="0">
                                <a:latin typeface="Cambria Math" panose="02040503050406030204" pitchFamily="18" charset="0"/>
                              </a:rPr>
                            </m:ctrlPr>
                          </m:dPr>
                          <m:e>
                            <m:r>
                              <a:rPr lang="en-US" sz="1400" b="0" i="1" smtClean="0">
                                <a:latin typeface="Cambria Math"/>
                              </a:rPr>
                              <m:t>1−</m:t>
                            </m:r>
                            <m:r>
                              <a:rPr lang="en-US" sz="1400" b="0" i="1" smtClean="0">
                                <a:latin typeface="Cambria Math"/>
                              </a:rPr>
                              <m:t>𝐴𝐵𝑆</m:t>
                            </m:r>
                            <m:r>
                              <a:rPr lang="en-US" sz="1400" b="0" i="1" smtClean="0">
                                <a:latin typeface="Cambria Math"/>
                              </a:rPr>
                              <m:t>∗</m:t>
                            </m:r>
                            <m:d>
                              <m:dPr>
                                <m:ctrlPr>
                                  <a:rPr lang="en-US" sz="1400" b="0" i="1" smtClean="0">
                                    <a:latin typeface="Cambria Math" panose="02040503050406030204" pitchFamily="18" charset="0"/>
                                  </a:rPr>
                                </m:ctrlPr>
                              </m:dPr>
                              <m:e>
                                <m:r>
                                  <a:rPr lang="en-US" sz="1400" b="0" i="1" smtClean="0">
                                    <a:latin typeface="Cambria Math"/>
                                  </a:rPr>
                                  <m:t>𝑚𝑜𝑛𝑡h𝑠</m:t>
                                </m:r>
                                <m:r>
                                  <a:rPr lang="en-US" sz="1400" b="0" i="1" smtClean="0">
                                    <a:latin typeface="Cambria Math"/>
                                  </a:rPr>
                                  <m:t>−1</m:t>
                                </m:r>
                              </m:e>
                            </m:d>
                          </m:e>
                        </m:d>
                      </m:den>
                    </m:f>
                  </m:oMath>
                </a14:m>
                <a:endParaRPr lang="en-US" sz="1400"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57200" y="2270760"/>
                <a:ext cx="5334000" cy="1447800"/>
              </a:xfrm>
              <a:prstGeom prst="rect">
                <a:avLst/>
              </a:prstGeom>
              <a:blipFill rotWithShape="1">
                <a:blip r:embed="rId5"/>
                <a:stretch>
                  <a:fillRect t="-422"/>
                </a:stretch>
              </a:blipFill>
            </p:spPr>
            <p:txBody>
              <a:bodyPr/>
              <a:lstStyle/>
              <a:p>
                <a:r>
                  <a:rPr lang="en-US">
                    <a:noFill/>
                  </a:rPr>
                  <a:t> </a:t>
                </a:r>
              </a:p>
            </p:txBody>
          </p:sp>
        </mc:Fallback>
      </mc:AlternateContent>
    </p:spTree>
    <p:extLst>
      <p:ext uri="{BB962C8B-B14F-4D97-AF65-F5344CB8AC3E}">
        <p14:creationId xmlns:p14="http://schemas.microsoft.com/office/powerpoint/2010/main" val="93497124"/>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0150" y="3790950"/>
            <a:ext cx="3752850"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7" y="3810000"/>
            <a:ext cx="3743325"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726" y="1304925"/>
            <a:ext cx="3743325" cy="25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a:t>Auto ABS Issuance</a:t>
            </a:r>
          </a:p>
        </p:txBody>
      </p:sp>
      <p:sp>
        <p:nvSpPr>
          <p:cNvPr id="14" name="TextBox 13"/>
          <p:cNvSpPr txBox="1"/>
          <p:nvPr/>
        </p:nvSpPr>
        <p:spPr>
          <a:xfrm>
            <a:off x="457200" y="6400800"/>
            <a:ext cx="6629400" cy="276999"/>
          </a:xfrm>
          <a:prstGeom prst="rect">
            <a:avLst/>
          </a:prstGeom>
          <a:noFill/>
        </p:spPr>
        <p:txBody>
          <a:bodyPr wrap="square" rtlCol="0">
            <a:spAutoFit/>
          </a:bodyPr>
          <a:lstStyle/>
          <a:p>
            <a:r>
              <a:rPr lang="en-US" sz="1200" dirty="0"/>
              <a:t>Sources: Wells Fargo Securities, Asset-Backed Alert, Bloomberg, </a:t>
            </a:r>
            <a:r>
              <a:rPr lang="en-US" sz="1200" dirty="0" err="1"/>
              <a:t>Informa</a:t>
            </a:r>
            <a:r>
              <a:rPr lang="en-US" sz="1200" dirty="0"/>
              <a:t> Global Markets</a:t>
            </a:r>
          </a:p>
        </p:txBody>
      </p:sp>
      <p:sp>
        <p:nvSpPr>
          <p:cNvPr id="15" name="Content Placeholder 4"/>
          <p:cNvSpPr txBox="1">
            <a:spLocks/>
          </p:cNvSpPr>
          <p:nvPr/>
        </p:nvSpPr>
        <p:spPr>
          <a:xfrm>
            <a:off x="304800" y="1600202"/>
            <a:ext cx="4587240" cy="6857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These graphs show issuance for three categories</a:t>
            </a:r>
          </a:p>
        </p:txBody>
      </p:sp>
      <p:sp>
        <p:nvSpPr>
          <p:cNvPr id="12" name="TextBox 11"/>
          <p:cNvSpPr txBox="1"/>
          <p:nvPr/>
        </p:nvSpPr>
        <p:spPr>
          <a:xfrm>
            <a:off x="6553201" y="1368623"/>
            <a:ext cx="2057399" cy="307777"/>
          </a:xfrm>
          <a:prstGeom prst="rect">
            <a:avLst/>
          </a:prstGeom>
          <a:noFill/>
        </p:spPr>
        <p:txBody>
          <a:bodyPr wrap="square" rtlCol="0">
            <a:spAutoFit/>
          </a:bodyPr>
          <a:lstStyle/>
          <a:p>
            <a:r>
              <a:rPr lang="en-US" sz="1400" dirty="0"/>
              <a:t>Prime Auto ABS Issuance</a:t>
            </a:r>
          </a:p>
        </p:txBody>
      </p:sp>
      <p:sp>
        <p:nvSpPr>
          <p:cNvPr id="13" name="TextBox 12"/>
          <p:cNvSpPr txBox="1"/>
          <p:nvPr/>
        </p:nvSpPr>
        <p:spPr>
          <a:xfrm>
            <a:off x="6472237" y="3807023"/>
            <a:ext cx="2366963" cy="307777"/>
          </a:xfrm>
          <a:prstGeom prst="rect">
            <a:avLst/>
          </a:prstGeom>
          <a:noFill/>
        </p:spPr>
        <p:txBody>
          <a:bodyPr wrap="square" rtlCol="0">
            <a:spAutoFit/>
          </a:bodyPr>
          <a:lstStyle/>
          <a:p>
            <a:r>
              <a:rPr lang="en-US" sz="1400" dirty="0" err="1"/>
              <a:t>SubPrime</a:t>
            </a:r>
            <a:r>
              <a:rPr lang="en-US" sz="1400" dirty="0"/>
              <a:t> Auto ABS Issuance</a:t>
            </a:r>
          </a:p>
        </p:txBody>
      </p:sp>
      <p:sp>
        <p:nvSpPr>
          <p:cNvPr id="16" name="TextBox 15"/>
          <p:cNvSpPr txBox="1"/>
          <p:nvPr/>
        </p:nvSpPr>
        <p:spPr>
          <a:xfrm>
            <a:off x="2362200" y="3778448"/>
            <a:ext cx="2057400" cy="307777"/>
          </a:xfrm>
          <a:prstGeom prst="rect">
            <a:avLst/>
          </a:prstGeom>
          <a:noFill/>
        </p:spPr>
        <p:txBody>
          <a:bodyPr wrap="square" rtlCol="0">
            <a:spAutoFit/>
          </a:bodyPr>
          <a:lstStyle/>
          <a:p>
            <a:r>
              <a:rPr lang="en-US" sz="1400" dirty="0"/>
              <a:t>Auto Lease ABS Issuance</a:t>
            </a:r>
          </a:p>
        </p:txBody>
      </p:sp>
    </p:spTree>
    <p:extLst>
      <p:ext uri="{BB962C8B-B14F-4D97-AF65-F5344CB8AC3E}">
        <p14:creationId xmlns:p14="http://schemas.microsoft.com/office/powerpoint/2010/main" val="322122026"/>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4170843"/>
            <a:ext cx="3324226" cy="2074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738" y="1098852"/>
            <a:ext cx="4208287" cy="2862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a:t>Auto ABS Credit Performance</a:t>
            </a:r>
          </a:p>
        </p:txBody>
      </p:sp>
      <p:sp>
        <p:nvSpPr>
          <p:cNvPr id="14" name="TextBox 13"/>
          <p:cNvSpPr txBox="1"/>
          <p:nvPr/>
        </p:nvSpPr>
        <p:spPr>
          <a:xfrm>
            <a:off x="457200" y="6400800"/>
            <a:ext cx="2563843" cy="276999"/>
          </a:xfrm>
          <a:prstGeom prst="rect">
            <a:avLst/>
          </a:prstGeom>
          <a:noFill/>
        </p:spPr>
        <p:txBody>
          <a:bodyPr wrap="none" rtlCol="0">
            <a:spAutoFit/>
          </a:bodyPr>
          <a:lstStyle/>
          <a:p>
            <a:r>
              <a:rPr lang="en-US" sz="1200" dirty="0"/>
              <a:t>Sources: Wells Fargo Securities, </a:t>
            </a:r>
            <a:r>
              <a:rPr lang="en-US" sz="1200" dirty="0" err="1"/>
              <a:t>Intex</a:t>
            </a:r>
            <a:r>
              <a:rPr lang="en-US" sz="1200" dirty="0"/>
              <a:t>, </a:t>
            </a:r>
          </a:p>
        </p:txBody>
      </p:sp>
      <p:sp>
        <p:nvSpPr>
          <p:cNvPr id="15" name="Content Placeholder 4"/>
          <p:cNvSpPr txBox="1">
            <a:spLocks/>
          </p:cNvSpPr>
          <p:nvPr/>
        </p:nvSpPr>
        <p:spPr>
          <a:xfrm>
            <a:off x="304800" y="1600202"/>
            <a:ext cx="2951948" cy="761998"/>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These graphs show credit performance for two categories</a:t>
            </a:r>
          </a:p>
        </p:txBody>
      </p:sp>
      <p:sp>
        <p:nvSpPr>
          <p:cNvPr id="12" name="TextBox 11"/>
          <p:cNvSpPr txBox="1"/>
          <p:nvPr/>
        </p:nvSpPr>
        <p:spPr>
          <a:xfrm>
            <a:off x="6553201" y="990600"/>
            <a:ext cx="2057399" cy="307777"/>
          </a:xfrm>
          <a:prstGeom prst="rect">
            <a:avLst/>
          </a:prstGeom>
          <a:noFill/>
        </p:spPr>
        <p:txBody>
          <a:bodyPr wrap="square" rtlCol="0">
            <a:spAutoFit/>
          </a:bodyPr>
          <a:lstStyle/>
          <a:p>
            <a:r>
              <a:rPr lang="en-US" sz="1400" dirty="0"/>
              <a:t>Prime Auto ABS</a:t>
            </a:r>
          </a:p>
        </p:txBody>
      </p:sp>
      <p:sp>
        <p:nvSpPr>
          <p:cNvPr id="13" name="TextBox 12"/>
          <p:cNvSpPr txBox="1"/>
          <p:nvPr/>
        </p:nvSpPr>
        <p:spPr>
          <a:xfrm>
            <a:off x="6958011" y="4188023"/>
            <a:ext cx="1728789" cy="307777"/>
          </a:xfrm>
          <a:prstGeom prst="rect">
            <a:avLst/>
          </a:prstGeom>
          <a:noFill/>
        </p:spPr>
        <p:txBody>
          <a:bodyPr wrap="square" rtlCol="0">
            <a:spAutoFit/>
          </a:bodyPr>
          <a:lstStyle/>
          <a:p>
            <a:r>
              <a:rPr lang="en-US" sz="1400" dirty="0" err="1"/>
              <a:t>SubPrime</a:t>
            </a:r>
            <a:r>
              <a:rPr lang="en-US" sz="1400" dirty="0"/>
              <a:t> Auto ABS</a:t>
            </a:r>
          </a:p>
        </p:txBody>
      </p:sp>
    </p:spTree>
    <p:extLst>
      <p:ext uri="{BB962C8B-B14F-4D97-AF65-F5344CB8AC3E}">
        <p14:creationId xmlns:p14="http://schemas.microsoft.com/office/powerpoint/2010/main" val="1585848244"/>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Auto, CC, Student Loan ABS – delinquency, spread comparison</a:t>
            </a:r>
          </a:p>
        </p:txBody>
      </p:sp>
      <p:sp>
        <p:nvSpPr>
          <p:cNvPr id="3" name="Content Placeholder 2"/>
          <p:cNvSpPr>
            <a:spLocks noGrp="1"/>
          </p:cNvSpPr>
          <p:nvPr>
            <p:ph idx="1"/>
          </p:nvPr>
        </p:nvSpPr>
        <p:spPr>
          <a:xfrm>
            <a:off x="457200" y="1066800"/>
            <a:ext cx="3429000" cy="342899"/>
          </a:xfrm>
        </p:spPr>
        <p:txBody>
          <a:bodyPr>
            <a:normAutofit/>
          </a:bodyPr>
          <a:lstStyle/>
          <a:p>
            <a:pPr marL="0" indent="0">
              <a:buNone/>
            </a:pPr>
            <a:r>
              <a:rPr lang="en-US" sz="2000" dirty="0"/>
              <a:t>Seriously delinquent rate</a:t>
            </a:r>
          </a:p>
          <a:p>
            <a:endParaRPr lang="en-US" sz="20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71600"/>
            <a:ext cx="3333750"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p:cNvSpPr txBox="1">
            <a:spLocks/>
          </p:cNvSpPr>
          <p:nvPr/>
        </p:nvSpPr>
        <p:spPr>
          <a:xfrm>
            <a:off x="3886200" y="1066800"/>
            <a:ext cx="3429000" cy="3429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 of balances delinquent</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650" y="1371600"/>
            <a:ext cx="3333750" cy="232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410450" y="1981200"/>
            <a:ext cx="1415995" cy="1015663"/>
          </a:xfrm>
          <a:prstGeom prst="rect">
            <a:avLst/>
          </a:prstGeom>
          <a:noFill/>
        </p:spPr>
        <p:txBody>
          <a:bodyPr wrap="square" rtlCol="0">
            <a:spAutoFit/>
          </a:bodyPr>
          <a:lstStyle/>
          <a:p>
            <a:r>
              <a:rPr lang="en-US" sz="1200" dirty="0"/>
              <a:t>Source: Bank of America Merrill Lynch “Securitized Products Strategy” Feb 20, 2015</a:t>
            </a:r>
          </a:p>
        </p:txBody>
      </p:sp>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7" y="3810000"/>
            <a:ext cx="4824413" cy="2629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7423205" y="4394537"/>
            <a:ext cx="1415995" cy="1015663"/>
          </a:xfrm>
          <a:prstGeom prst="rect">
            <a:avLst/>
          </a:prstGeom>
          <a:noFill/>
        </p:spPr>
        <p:txBody>
          <a:bodyPr wrap="square" rtlCol="0">
            <a:spAutoFit/>
          </a:bodyPr>
          <a:lstStyle/>
          <a:p>
            <a:r>
              <a:rPr lang="en-US" sz="1200" dirty="0"/>
              <a:t>Source: Wells Fargo Securities “Fixed Income Market &amp; Portfolio Strategy” Feb 24, 2015</a:t>
            </a:r>
          </a:p>
        </p:txBody>
      </p:sp>
      <p:sp>
        <p:nvSpPr>
          <p:cNvPr id="12" name="Content Placeholder 2"/>
          <p:cNvSpPr txBox="1">
            <a:spLocks/>
          </p:cNvSpPr>
          <p:nvPr/>
        </p:nvSpPr>
        <p:spPr>
          <a:xfrm>
            <a:off x="457200" y="3733800"/>
            <a:ext cx="1819275" cy="266699"/>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b="1" dirty="0"/>
              <a:t>Swap spreads</a:t>
            </a:r>
          </a:p>
        </p:txBody>
      </p:sp>
      <p:pic>
        <p:nvPicPr>
          <p:cNvPr id="13"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646" y="3962400"/>
            <a:ext cx="4209754" cy="2357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354357" y="6428601"/>
            <a:ext cx="1474443" cy="276999"/>
          </a:xfrm>
          <a:prstGeom prst="rect">
            <a:avLst/>
          </a:prstGeom>
          <a:noFill/>
        </p:spPr>
        <p:txBody>
          <a:bodyPr wrap="none" rtlCol="0">
            <a:spAutoFit/>
          </a:bodyPr>
          <a:lstStyle/>
          <a:p>
            <a:r>
              <a:rPr lang="en-US" sz="1200" dirty="0"/>
              <a:t>Source: Barclays Live</a:t>
            </a:r>
          </a:p>
        </p:txBody>
      </p:sp>
    </p:spTree>
    <p:extLst>
      <p:ext uri="{BB962C8B-B14F-4D97-AF65-F5344CB8AC3E}">
        <p14:creationId xmlns:p14="http://schemas.microsoft.com/office/powerpoint/2010/main" val="1463859008"/>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375" y="1272956"/>
            <a:ext cx="3810000"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88720"/>
            <a:ext cx="3838575"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b="1" dirty="0"/>
              <a:t>Spread History –Autos</a:t>
            </a:r>
          </a:p>
        </p:txBody>
      </p:sp>
      <p:sp>
        <p:nvSpPr>
          <p:cNvPr id="14" name="TextBox 13"/>
          <p:cNvSpPr txBox="1"/>
          <p:nvPr/>
        </p:nvSpPr>
        <p:spPr>
          <a:xfrm>
            <a:off x="354357" y="6428601"/>
            <a:ext cx="2046651" cy="276999"/>
          </a:xfrm>
          <a:prstGeom prst="rect">
            <a:avLst/>
          </a:prstGeom>
          <a:noFill/>
        </p:spPr>
        <p:txBody>
          <a:bodyPr wrap="none" rtlCol="0">
            <a:spAutoFit/>
          </a:bodyPr>
          <a:lstStyle/>
          <a:p>
            <a:r>
              <a:rPr lang="en-US" sz="1200" dirty="0"/>
              <a:t>Source: Wells Fargo Securities</a:t>
            </a:r>
          </a:p>
        </p:txBody>
      </p:sp>
      <p:sp>
        <p:nvSpPr>
          <p:cNvPr id="16" name="TextBox 15"/>
          <p:cNvSpPr txBox="1"/>
          <p:nvPr/>
        </p:nvSpPr>
        <p:spPr>
          <a:xfrm>
            <a:off x="5586412" y="1060429"/>
            <a:ext cx="2914650" cy="307777"/>
          </a:xfrm>
          <a:prstGeom prst="rect">
            <a:avLst/>
          </a:prstGeom>
          <a:noFill/>
        </p:spPr>
        <p:txBody>
          <a:bodyPr wrap="square" rtlCol="0">
            <a:spAutoFit/>
          </a:bodyPr>
          <a:lstStyle/>
          <a:p>
            <a:r>
              <a:rPr lang="en-US" sz="1400" dirty="0" err="1"/>
              <a:t>SubPrime</a:t>
            </a:r>
            <a:r>
              <a:rPr lang="en-US" sz="1400" dirty="0"/>
              <a:t> Auto ABS BB vs High Yield</a:t>
            </a:r>
          </a:p>
        </p:txBody>
      </p:sp>
      <p:sp>
        <p:nvSpPr>
          <p:cNvPr id="17" name="TextBox 16"/>
          <p:cNvSpPr txBox="1"/>
          <p:nvPr/>
        </p:nvSpPr>
        <p:spPr>
          <a:xfrm>
            <a:off x="2390775" y="1031854"/>
            <a:ext cx="1905000" cy="307777"/>
          </a:xfrm>
          <a:prstGeom prst="rect">
            <a:avLst/>
          </a:prstGeom>
          <a:noFill/>
        </p:spPr>
        <p:txBody>
          <a:bodyPr wrap="square" rtlCol="0">
            <a:spAutoFit/>
          </a:bodyPr>
          <a:lstStyle/>
          <a:p>
            <a:r>
              <a:rPr lang="en-US" sz="1400" dirty="0"/>
              <a:t>Auto Loan vs Lease</a:t>
            </a:r>
          </a:p>
        </p:txBody>
      </p:sp>
    </p:spTree>
    <p:extLst>
      <p:ext uri="{BB962C8B-B14F-4D97-AF65-F5344CB8AC3E}">
        <p14:creationId xmlns:p14="http://schemas.microsoft.com/office/powerpoint/2010/main" val="3188829377"/>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solidFill>
                  <a:schemeClr val="accent1"/>
                </a:solidFill>
              </a:rPr>
              <a:t>Resi</a:t>
            </a:r>
            <a:r>
              <a:rPr lang="en-US" dirty="0">
                <a:solidFill>
                  <a:schemeClr val="accent1"/>
                </a:solidFill>
              </a:rPr>
              <a:t>: What Happens When a Borrower Defaults?</a:t>
            </a:r>
          </a:p>
        </p:txBody>
      </p:sp>
      <p:sp>
        <p:nvSpPr>
          <p:cNvPr id="5" name="Content Placeholder 4"/>
          <p:cNvSpPr>
            <a:spLocks noGrp="1"/>
          </p:cNvSpPr>
          <p:nvPr>
            <p:ph idx="1"/>
          </p:nvPr>
        </p:nvSpPr>
        <p:spPr>
          <a:xfrm>
            <a:off x="457200" y="1219200"/>
            <a:ext cx="7467600" cy="2438400"/>
          </a:xfrm>
        </p:spPr>
        <p:txBody>
          <a:bodyPr>
            <a:normAutofit/>
          </a:bodyPr>
          <a:lstStyle/>
          <a:p>
            <a:pPr>
              <a:lnSpc>
                <a:spcPct val="100000"/>
              </a:lnSpc>
              <a:spcBef>
                <a:spcPts val="0"/>
              </a:spcBef>
            </a:pPr>
            <a:r>
              <a:rPr lang="en-US" dirty="0"/>
              <a:t>If a borrower does not make payment for several months, typically 3, the borrower goes into default</a:t>
            </a:r>
          </a:p>
          <a:p>
            <a:pPr>
              <a:lnSpc>
                <a:spcPct val="100000"/>
              </a:lnSpc>
              <a:spcBef>
                <a:spcPts val="0"/>
              </a:spcBef>
            </a:pPr>
            <a:endParaRPr lang="en-US" dirty="0"/>
          </a:p>
          <a:p>
            <a:pPr>
              <a:lnSpc>
                <a:spcPct val="100000"/>
              </a:lnSpc>
              <a:spcBef>
                <a:spcPts val="0"/>
              </a:spcBef>
            </a:pPr>
            <a:r>
              <a:rPr lang="en-US" dirty="0"/>
              <a:t>The mortgage owner has the right to “foreclose” on the home and sell it to pay off the loan. The foreclosure process can take several months to a few years.</a:t>
            </a:r>
          </a:p>
          <a:p>
            <a:pPr>
              <a:lnSpc>
                <a:spcPct val="100000"/>
              </a:lnSpc>
              <a:spcBef>
                <a:spcPts val="0"/>
              </a:spcBef>
            </a:pPr>
            <a:endParaRPr lang="en-US" dirty="0"/>
          </a:p>
          <a:p>
            <a:pPr>
              <a:lnSpc>
                <a:spcPct val="100000"/>
              </a:lnSpc>
              <a:spcBef>
                <a:spcPts val="0"/>
              </a:spcBef>
            </a:pPr>
            <a:r>
              <a:rPr lang="en-US" dirty="0"/>
              <a:t>After a property is foreclosed on and owned by the lender, the loan is said to be “Real-Estate Owned”, or REO</a:t>
            </a:r>
          </a:p>
          <a:p>
            <a:pPr>
              <a:lnSpc>
                <a:spcPct val="100000"/>
              </a:lnSpc>
              <a:spcBef>
                <a:spcPts val="0"/>
              </a:spcBef>
            </a:pPr>
            <a:endParaRPr lang="en-US" dirty="0"/>
          </a:p>
        </p:txBody>
      </p:sp>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sp>
        <p:nvSpPr>
          <p:cNvPr id="6" name="Content Placeholder 4"/>
          <p:cNvSpPr txBox="1">
            <a:spLocks/>
          </p:cNvSpPr>
          <p:nvPr/>
        </p:nvSpPr>
        <p:spPr>
          <a:xfrm>
            <a:off x="1143000" y="4809653"/>
            <a:ext cx="7467600" cy="1447800"/>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Foreclosure laws are at the state level:  every state has a different foreclosure process.  For details, see:</a:t>
            </a:r>
          </a:p>
          <a:p>
            <a:pPr lvl="1">
              <a:buFont typeface="Arial" pitchFamily="34" charset="0"/>
              <a:buNone/>
            </a:pPr>
            <a:r>
              <a:rPr lang="en-US" dirty="0"/>
              <a:t>http://www.realtytrac.com/real-estate-guides/foreclosure-laws/</a:t>
            </a:r>
          </a:p>
          <a:p>
            <a:r>
              <a:rPr lang="en-US" dirty="0"/>
              <a:t>There are two categories of foreclosure:</a:t>
            </a:r>
          </a:p>
          <a:p>
            <a:pPr lvl="1"/>
            <a:r>
              <a:rPr lang="en-US" dirty="0"/>
              <a:t>Judicial – the foreclosure is executed by a court hearing</a:t>
            </a:r>
          </a:p>
          <a:p>
            <a:pPr lvl="1"/>
            <a:r>
              <a:rPr lang="en-US" dirty="0"/>
              <a:t>Non-judicial – the foreclosure does not require a court hearing, making it significantly faster</a:t>
            </a:r>
          </a:p>
        </p:txBody>
      </p:sp>
    </p:spTree>
    <p:extLst>
      <p:ext uri="{BB962C8B-B14F-4D97-AF65-F5344CB8AC3E}">
        <p14:creationId xmlns:p14="http://schemas.microsoft.com/office/powerpoint/2010/main" val="1762894855"/>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Happens After </a:t>
            </a:r>
            <a:r>
              <a:rPr lang="en-US" dirty="0">
                <a:solidFill>
                  <a:schemeClr val="accent1"/>
                </a:solidFill>
              </a:rPr>
              <a:t>Foreclosure</a:t>
            </a:r>
            <a:r>
              <a:rPr lang="en-US" dirty="0"/>
              <a:t>?</a:t>
            </a:r>
          </a:p>
        </p:txBody>
      </p:sp>
      <p:sp>
        <p:nvSpPr>
          <p:cNvPr id="5" name="Content Placeholder 4"/>
          <p:cNvSpPr>
            <a:spLocks noGrp="1"/>
          </p:cNvSpPr>
          <p:nvPr>
            <p:ph idx="1"/>
          </p:nvPr>
        </p:nvSpPr>
        <p:spPr>
          <a:xfrm>
            <a:off x="457200" y="1219200"/>
            <a:ext cx="7467600" cy="4343400"/>
          </a:xfrm>
        </p:spPr>
        <p:txBody>
          <a:bodyPr>
            <a:normAutofit/>
          </a:bodyPr>
          <a:lstStyle/>
          <a:p>
            <a:pPr>
              <a:lnSpc>
                <a:spcPct val="100000"/>
              </a:lnSpc>
              <a:spcBef>
                <a:spcPts val="0"/>
              </a:spcBef>
            </a:pPr>
            <a:r>
              <a:rPr lang="en-US" dirty="0"/>
              <a:t>After a lender forecloses on a property, takes ownership and then sells the property:</a:t>
            </a:r>
          </a:p>
          <a:p>
            <a:pPr lvl="1">
              <a:lnSpc>
                <a:spcPct val="100000"/>
              </a:lnSpc>
              <a:spcBef>
                <a:spcPts val="0"/>
              </a:spcBef>
            </a:pPr>
            <a:r>
              <a:rPr lang="en-US" dirty="0"/>
              <a:t>The lender pays off any missed taxes, etc.</a:t>
            </a:r>
          </a:p>
          <a:p>
            <a:pPr lvl="1">
              <a:lnSpc>
                <a:spcPct val="100000"/>
              </a:lnSpc>
              <a:spcBef>
                <a:spcPts val="0"/>
              </a:spcBef>
            </a:pPr>
            <a:r>
              <a:rPr lang="en-US" dirty="0"/>
              <a:t>The lender reimburses itself for foreclosure costs such as legal fees, etc.</a:t>
            </a:r>
          </a:p>
          <a:p>
            <a:pPr lvl="1">
              <a:lnSpc>
                <a:spcPct val="100000"/>
              </a:lnSpc>
              <a:spcBef>
                <a:spcPts val="0"/>
              </a:spcBef>
            </a:pPr>
            <a:r>
              <a:rPr lang="en-US" dirty="0"/>
              <a:t>The lender pays itself any outstanding amount on the loan(s) on the property, to whatever extent possible</a:t>
            </a:r>
          </a:p>
          <a:p>
            <a:pPr lvl="1">
              <a:lnSpc>
                <a:spcPct val="100000"/>
              </a:lnSpc>
              <a:spcBef>
                <a:spcPts val="0"/>
              </a:spcBef>
            </a:pPr>
            <a:r>
              <a:rPr lang="en-US" dirty="0"/>
              <a:t>Any further amount would be paid to the borrower</a:t>
            </a:r>
          </a:p>
          <a:p>
            <a:pPr lvl="1">
              <a:lnSpc>
                <a:spcPct val="100000"/>
              </a:lnSpc>
              <a:spcBef>
                <a:spcPts val="0"/>
              </a:spcBef>
            </a:pPr>
            <a:endParaRPr lang="en-US" dirty="0"/>
          </a:p>
          <a:p>
            <a:pPr>
              <a:lnSpc>
                <a:spcPct val="100000"/>
              </a:lnSpc>
              <a:spcBef>
                <a:spcPts val="0"/>
              </a:spcBef>
            </a:pPr>
            <a:r>
              <a:rPr lang="en-US" dirty="0"/>
              <a:t>The loss on the loan as a result of foreclosure is referred to as the loss severity</a:t>
            </a:r>
          </a:p>
          <a:p>
            <a:pPr>
              <a:lnSpc>
                <a:spcPct val="100000"/>
              </a:lnSpc>
              <a:spcBef>
                <a:spcPts val="0"/>
              </a:spcBef>
            </a:pPr>
            <a:endParaRPr lang="en-US" dirty="0"/>
          </a:p>
          <a:p>
            <a:pPr>
              <a:lnSpc>
                <a:spcPct val="100000"/>
              </a:lnSpc>
              <a:spcBef>
                <a:spcPts val="0"/>
              </a:spcBef>
            </a:pPr>
            <a:r>
              <a:rPr lang="en-US" dirty="0"/>
              <a:t>Loss severities are frequently modeled by linear regression:</a:t>
            </a:r>
          </a:p>
          <a:p>
            <a:pPr lvl="1">
              <a:lnSpc>
                <a:spcPct val="100000"/>
              </a:lnSpc>
              <a:spcBef>
                <a:spcPts val="0"/>
              </a:spcBef>
            </a:pPr>
            <a:r>
              <a:rPr lang="en-US" dirty="0"/>
              <a:t>Since severities are positive, this model is subject to the same issues as linear regression models of transition probabilities</a:t>
            </a:r>
          </a:p>
          <a:p>
            <a:pPr lvl="1">
              <a:lnSpc>
                <a:spcPct val="100000"/>
              </a:lnSpc>
              <a:spcBef>
                <a:spcPts val="0"/>
              </a:spcBef>
            </a:pPr>
            <a:r>
              <a:rPr lang="en-US" dirty="0"/>
              <a:t>Nonlinear least-squares is a better model for severities</a:t>
            </a:r>
          </a:p>
        </p:txBody>
      </p:sp>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spTree>
    <p:extLst>
      <p:ext uri="{BB962C8B-B14F-4D97-AF65-F5344CB8AC3E}">
        <p14:creationId xmlns:p14="http://schemas.microsoft.com/office/powerpoint/2010/main" val="2501487741"/>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solidFill>
              </a:rPr>
              <a:t>Subprime: </a:t>
            </a:r>
            <a:r>
              <a:rPr lang="en-US" dirty="0"/>
              <a:t>FICO versus Mortgage </a:t>
            </a:r>
            <a:r>
              <a:rPr lang="en-US" dirty="0" err="1"/>
              <a:t>Deliquency</a:t>
            </a:r>
            <a:endParaRPr lang="en-US" dirty="0"/>
          </a:p>
        </p:txBody>
      </p:sp>
      <p:sp>
        <p:nvSpPr>
          <p:cNvPr id="5" name="Content Placeholder 4"/>
          <p:cNvSpPr>
            <a:spLocks noGrp="1"/>
          </p:cNvSpPr>
          <p:nvPr>
            <p:ph idx="1"/>
          </p:nvPr>
        </p:nvSpPr>
        <p:spPr>
          <a:xfrm>
            <a:off x="457200" y="1219200"/>
            <a:ext cx="8229600" cy="381000"/>
          </a:xfrm>
        </p:spPr>
        <p:txBody>
          <a:bodyPr>
            <a:noAutofit/>
          </a:bodyPr>
          <a:lstStyle/>
          <a:p>
            <a:pPr marL="0" indent="0">
              <a:buNone/>
            </a:pPr>
            <a:r>
              <a:rPr lang="en-US" dirty="0"/>
              <a:t>Adjustable Rate Mortgages delinquent within 24 months by FICO and origination year</a:t>
            </a:r>
          </a:p>
        </p:txBody>
      </p:sp>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sp>
        <p:nvSpPr>
          <p:cNvPr id="6" name="TextBox 5"/>
          <p:cNvSpPr txBox="1"/>
          <p:nvPr/>
        </p:nvSpPr>
        <p:spPr>
          <a:xfrm>
            <a:off x="533400" y="6096000"/>
            <a:ext cx="1958472" cy="215444"/>
          </a:xfrm>
          <a:prstGeom prst="rect">
            <a:avLst/>
          </a:prstGeom>
          <a:noFill/>
        </p:spPr>
        <p:txBody>
          <a:bodyPr wrap="square" rtlCol="0">
            <a:spAutoFit/>
          </a:bodyPr>
          <a:lstStyle/>
          <a:p>
            <a:r>
              <a:rPr lang="en-US" sz="800" dirty="0"/>
              <a:t>Source:  SF Fed</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849" y="1666064"/>
            <a:ext cx="8297151" cy="4429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891345"/>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Mortgage Delinquency as a function of LTV</a:t>
            </a:r>
          </a:p>
        </p:txBody>
      </p:sp>
      <p:sp>
        <p:nvSpPr>
          <p:cNvPr id="5" name="Content Placeholder 4"/>
          <p:cNvSpPr>
            <a:spLocks noGrp="1"/>
          </p:cNvSpPr>
          <p:nvPr>
            <p:ph idx="1"/>
          </p:nvPr>
        </p:nvSpPr>
        <p:spPr>
          <a:xfrm>
            <a:off x="457200" y="1219200"/>
            <a:ext cx="7467600" cy="2133600"/>
          </a:xfrm>
        </p:spPr>
        <p:txBody>
          <a:bodyPr>
            <a:normAutofit/>
          </a:bodyPr>
          <a:lstStyle/>
          <a:p>
            <a:pPr marL="0" indent="0">
              <a:buNone/>
            </a:pPr>
            <a:r>
              <a:rPr lang="en-US" dirty="0"/>
              <a:t>  </a:t>
            </a:r>
          </a:p>
        </p:txBody>
      </p:sp>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pic>
        <p:nvPicPr>
          <p:cNvPr id="6" name="Picture 5" descr="dlinqneyc.png"/>
          <p:cNvPicPr>
            <a:picLocks noChangeAspect="1"/>
          </p:cNvPicPr>
          <p:nvPr/>
        </p:nvPicPr>
        <p:blipFill>
          <a:blip r:embed="rId2"/>
          <a:stretch>
            <a:fillRect/>
          </a:stretch>
        </p:blipFill>
        <p:spPr>
          <a:xfrm>
            <a:off x="990600" y="1143000"/>
            <a:ext cx="7223126" cy="4559300"/>
          </a:xfrm>
          <a:prstGeom prst="rect">
            <a:avLst/>
          </a:prstGeom>
        </p:spPr>
      </p:pic>
      <p:sp>
        <p:nvSpPr>
          <p:cNvPr id="8" name="TextBox 7"/>
          <p:cNvSpPr txBox="1"/>
          <p:nvPr/>
        </p:nvSpPr>
        <p:spPr>
          <a:xfrm>
            <a:off x="457200" y="6019800"/>
            <a:ext cx="1958472" cy="215444"/>
          </a:xfrm>
          <a:prstGeom prst="rect">
            <a:avLst/>
          </a:prstGeom>
          <a:noFill/>
        </p:spPr>
        <p:txBody>
          <a:bodyPr wrap="square" rtlCol="0">
            <a:spAutoFit/>
          </a:bodyPr>
          <a:lstStyle/>
          <a:p>
            <a:r>
              <a:rPr lang="en-US" sz="800" dirty="0"/>
              <a:t>Source:   Kroll via Felix Salmon</a:t>
            </a:r>
          </a:p>
        </p:txBody>
      </p:sp>
    </p:spTree>
    <p:extLst>
      <p:ext uri="{BB962C8B-B14F-4D97-AF65-F5344CB8AC3E}">
        <p14:creationId xmlns:p14="http://schemas.microsoft.com/office/powerpoint/2010/main" val="994681957"/>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Vasicek’s</a:t>
            </a:r>
            <a:r>
              <a:rPr lang="en-US" dirty="0"/>
              <a:t> Model</a:t>
            </a:r>
            <a:r>
              <a:rPr lang="en-US" dirty="0">
                <a:solidFill>
                  <a:schemeClr val="accent1"/>
                </a:solidFill>
              </a:rPr>
              <a:t> </a:t>
            </a:r>
            <a:r>
              <a:rPr lang="en-US" dirty="0"/>
              <a:t>(Gaussian Copula)</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457200" y="1219200"/>
                <a:ext cx="7467600" cy="4267200"/>
              </a:xfrm>
            </p:spPr>
            <p:txBody>
              <a:bodyPr>
                <a:normAutofit fontScale="92500"/>
              </a:bodyPr>
              <a:lstStyle/>
              <a:p>
                <a:r>
                  <a:rPr lang="en-US" dirty="0"/>
                  <a:t>Suppose the </a:t>
                </a:r>
                <a:r>
                  <a:rPr lang="en-US" i="1" dirty="0" err="1"/>
                  <a:t>ith</a:t>
                </a:r>
                <a:r>
                  <a:rPr lang="en-US" i="1" dirty="0"/>
                  <a:t> </a:t>
                </a:r>
                <a:r>
                  <a:rPr lang="en-US" dirty="0"/>
                  <a:t>company default if the value of its assets, denoted by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𝑡</m:t>
                        </m:r>
                      </m:sub>
                    </m:sSub>
                  </m:oMath>
                </a14:m>
                <a:r>
                  <a:rPr lang="en-US" dirty="0"/>
                  <a:t>, goes below the value of its debt, </a:t>
                </a:r>
                <a:r>
                  <a:rPr lang="en-US" i="1" dirty="0"/>
                  <a:t>D</a:t>
                </a:r>
                <a:r>
                  <a:rPr lang="en-US" i="1" baseline="-25000" dirty="0"/>
                  <a:t>i</a:t>
                </a:r>
                <a:endParaRPr lang="en-US" baseline="-25000" dirty="0"/>
              </a:p>
              <a:p>
                <a:r>
                  <a:rPr lang="en-US" dirty="0"/>
                  <a:t>The value of different company’s assets are correlated through a systematic component, denoted by </a:t>
                </a:r>
                <a:r>
                  <a:rPr lang="en-US" i="1" dirty="0"/>
                  <a:t>I</a:t>
                </a:r>
                <a:r>
                  <a:rPr lang="en-US" i="1" baseline="-25000" dirty="0"/>
                  <a:t>t</a:t>
                </a:r>
                <a:r>
                  <a:rPr lang="en-US" dirty="0"/>
                  <a:t>:</a:t>
                </a:r>
              </a:p>
              <a:p>
                <a:pPr marL="0"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𝜌</m:t>
                            </m:r>
                          </m:e>
                        </m:rad>
                        <m:r>
                          <a:rPr lang="en-US" i="1">
                            <a:latin typeface="Cambria Math" panose="02040503050406030204" pitchFamily="18" charset="0"/>
                          </a:rPr>
                          <m:t>𝐼</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ad>
                          <m:radPr>
                            <m:degHide m:val="on"/>
                            <m:ctrlPr>
                              <a:rPr lang="en-US" i="1">
                                <a:latin typeface="Cambria Math" panose="02040503050406030204" pitchFamily="18" charset="0"/>
                              </a:rPr>
                            </m:ctrlPr>
                          </m:radPr>
                          <m:deg/>
                          <m:e>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𝜌</m:t>
                            </m:r>
                          </m:e>
                        </m:rad>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𝑡</m:t>
                        </m:r>
                      </m:sub>
                    </m:sSub>
                  </m:oMath>
                </a14:m>
                <a:endParaRPr lang="en-US" dirty="0"/>
              </a:p>
              <a:p>
                <a:pPr marL="0" indent="0">
                  <a:buNone/>
                </a:pPr>
                <a:r>
                  <a:rPr lang="en-US" dirty="0"/>
                  <a:t>where: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𝑡</m:t>
                        </m:r>
                      </m:sub>
                    </m:sSub>
                  </m:oMath>
                </a14:m>
                <a:r>
                  <a:rPr lang="en-US" dirty="0"/>
                  <a:t> is a standard Brownian motion representing the systematic component of the corporations asset value process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𝑡</m:t>
                        </m:r>
                      </m:sub>
                    </m:sSub>
                  </m:oMath>
                </a14:m>
                <a:r>
                  <a:rPr lang="en-US" dirty="0"/>
                  <a:t> is an independent standard Brownian motion representing the idiosyncratic component of the corporation asset value process</a:t>
                </a:r>
              </a:p>
              <a:p>
                <a:pPr lvl="1"/>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𝜌</m:t>
                        </m:r>
                      </m:e>
                    </m:rad>
                  </m:oMath>
                </a14:m>
                <a:r>
                  <a:rPr lang="en-US" dirty="0"/>
                  <a:t> is the factor loading of the systematic component so that the </a:t>
                </a:r>
                <a:r>
                  <a:rPr lang="en-US" i="1" dirty="0" err="1"/>
                  <a:t>ith</a:t>
                </a:r>
                <a:r>
                  <a:rPr lang="en-US" dirty="0"/>
                  <a:t> and </a:t>
                </a:r>
                <a:r>
                  <a:rPr lang="en-US" i="1" dirty="0" err="1"/>
                  <a:t>jth</a:t>
                </a:r>
                <a:r>
                  <a:rPr lang="en-US" dirty="0"/>
                  <a:t> company’s asset processes have correlation </a:t>
                </a:r>
                <a14:m>
                  <m:oMath xmlns:m="http://schemas.openxmlformats.org/officeDocument/2006/math">
                    <m:r>
                      <a:rPr lang="en-US" i="1">
                        <a:latin typeface="Cambria Math" panose="02040503050406030204" pitchFamily="18" charset="0"/>
                        <a:ea typeface="Cambria Math" panose="02040503050406030204" pitchFamily="18" charset="0"/>
                      </a:rPr>
                      <m:t>𝜌</m:t>
                    </m:r>
                  </m:oMath>
                </a14:m>
                <a:endParaRPr lang="en-US" dirty="0"/>
              </a:p>
              <a:p>
                <a:pPr marL="0" indent="0">
                  <a:buNone/>
                </a:pP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457200" y="1219200"/>
                <a:ext cx="7467600" cy="4267200"/>
              </a:xfrm>
              <a:blipFill rotWithShape="1">
                <a:blip r:embed="rId2"/>
                <a:stretch>
                  <a:fillRect l="-1306" t="-1143" r="-1224"/>
                </a:stretch>
              </a:blipFill>
            </p:spPr>
            <p:txBody>
              <a:bodyPr/>
              <a:lstStyle/>
              <a:p>
                <a:r>
                  <a:rPr lang="en-US">
                    <a:noFill/>
                  </a:rPr>
                  <a:t> </a:t>
                </a:r>
              </a:p>
            </p:txBody>
          </p:sp>
        </mc:Fallback>
      </mc:AlternateContent>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spTree>
    <p:extLst>
      <p:ext uri="{BB962C8B-B14F-4D97-AF65-F5344CB8AC3E}">
        <p14:creationId xmlns:p14="http://schemas.microsoft.com/office/powerpoint/2010/main" val="267901753"/>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Credit Cards</a:t>
            </a:r>
          </a:p>
        </p:txBody>
      </p:sp>
      <p:sp>
        <p:nvSpPr>
          <p:cNvPr id="3" name="Content Placeholder 2"/>
          <p:cNvSpPr>
            <a:spLocks noGrp="1"/>
          </p:cNvSpPr>
          <p:nvPr>
            <p:ph idx="1"/>
          </p:nvPr>
        </p:nvSpPr>
        <p:spPr>
          <a:xfrm>
            <a:off x="457200" y="1143001"/>
            <a:ext cx="8229600" cy="5382398"/>
          </a:xfrm>
        </p:spPr>
        <p:txBody>
          <a:bodyPr>
            <a:normAutofit/>
          </a:bodyPr>
          <a:lstStyle/>
          <a:p>
            <a:r>
              <a:rPr lang="en-US" dirty="0"/>
              <a:t>Credit Cards are issued by banks (VISA, </a:t>
            </a:r>
            <a:r>
              <a:rPr lang="en-US" dirty="0" err="1"/>
              <a:t>Mastercard</a:t>
            </a:r>
            <a:r>
              <a:rPr lang="en-US" dirty="0"/>
              <a:t>), retailers, travel companies (American Express)</a:t>
            </a:r>
          </a:p>
          <a:p>
            <a:endParaRPr lang="en-US" dirty="0"/>
          </a:p>
          <a:p>
            <a:endParaRPr lang="en-US" dirty="0"/>
          </a:p>
          <a:p>
            <a:r>
              <a:rPr lang="en-US" dirty="0"/>
              <a:t>Credit Card borrowers </a:t>
            </a:r>
          </a:p>
          <a:p>
            <a:pPr lvl="1"/>
            <a:r>
              <a:rPr lang="en-US" dirty="0"/>
              <a:t>May make just minimum monthly payments</a:t>
            </a:r>
          </a:p>
          <a:p>
            <a:pPr lvl="1"/>
            <a:r>
              <a:rPr lang="en-US" dirty="0"/>
              <a:t>Not obligated to pay down principal on a schedule</a:t>
            </a:r>
          </a:p>
          <a:p>
            <a:pPr lvl="1"/>
            <a:endParaRPr lang="en-US" dirty="0"/>
          </a:p>
          <a:p>
            <a:pPr lvl="1"/>
            <a:r>
              <a:rPr lang="en-US" dirty="0"/>
              <a:t>Borrowers would pay interest on any unpaid balance</a:t>
            </a:r>
          </a:p>
          <a:p>
            <a:endParaRPr lang="en-US" dirty="0"/>
          </a:p>
          <a:p>
            <a:endParaRPr lang="en-US" dirty="0"/>
          </a:p>
        </p:txBody>
      </p:sp>
      <p:sp>
        <p:nvSpPr>
          <p:cNvPr id="25" name="TextBox 24"/>
          <p:cNvSpPr txBox="1"/>
          <p:nvPr/>
        </p:nvSpPr>
        <p:spPr>
          <a:xfrm>
            <a:off x="457200" y="6248400"/>
            <a:ext cx="1408719" cy="276999"/>
          </a:xfrm>
          <a:prstGeom prst="rect">
            <a:avLst/>
          </a:prstGeom>
          <a:noFill/>
        </p:spPr>
        <p:txBody>
          <a:bodyPr wrap="none" rtlCol="0">
            <a:spAutoFit/>
          </a:bodyPr>
          <a:lstStyle/>
          <a:p>
            <a:r>
              <a:rPr lang="en-US" sz="1200" dirty="0"/>
              <a:t>Source: C. Mohebbi</a:t>
            </a:r>
          </a:p>
        </p:txBody>
      </p:sp>
    </p:spTree>
    <p:extLst>
      <p:ext uri="{BB962C8B-B14F-4D97-AF65-F5344CB8AC3E}">
        <p14:creationId xmlns:p14="http://schemas.microsoft.com/office/powerpoint/2010/main" val="1575314918"/>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Vasicek’s</a:t>
            </a:r>
            <a:r>
              <a:rPr lang="en-US" dirty="0"/>
              <a:t> Model Cont’d: the Homogeneous Large Bond Limit</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457200" y="1219200"/>
                <a:ext cx="7467600" cy="3657600"/>
              </a:xfrm>
            </p:spPr>
            <p:txBody>
              <a:bodyPr>
                <a:normAutofit/>
              </a:bodyPr>
              <a:lstStyle/>
              <a:p>
                <a:r>
                  <a:rPr lang="en-US" dirty="0"/>
                  <a:t>We now assume that the companies are homogeneous, that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sub>
                    </m:sSub>
                  </m:oMath>
                </a14:m>
                <a:r>
                  <a:rPr lang="en-US" dirty="0"/>
                  <a:t> are all equal so that the </a:t>
                </a:r>
                <a:r>
                  <a:rPr lang="en-US" i="1" dirty="0" err="1"/>
                  <a:t>ith</a:t>
                </a:r>
                <a:r>
                  <a:rPr lang="en-US" dirty="0"/>
                  <a:t> company defaults when:</a:t>
                </a:r>
              </a:p>
              <a:p>
                <a:pPr marL="0"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𝑇</m:t>
                        </m:r>
                      </m:sub>
                    </m:sSub>
                    <m:r>
                      <a:rPr lang="en-US" i="1">
                        <a:latin typeface="Cambria Math" panose="02040503050406030204" pitchFamily="18" charset="0"/>
                      </a:rPr>
                      <m:t>≤</m:t>
                    </m:r>
                    <m:r>
                      <a:rPr lang="en-US" i="1">
                        <a:latin typeface="Cambria Math" panose="02040503050406030204" pitchFamily="18" charset="0"/>
                      </a:rPr>
                      <m:t>𝐷</m:t>
                    </m:r>
                  </m:oMath>
                </a14:m>
                <a:endParaRPr lang="en-US" dirty="0"/>
              </a:p>
              <a:p>
                <a:pPr marL="0" indent="0">
                  <a:buNone/>
                </a:pPr>
                <a:r>
                  <a:rPr lang="en-US" dirty="0"/>
                  <a:t>where we have set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,0</m:t>
                        </m:r>
                      </m:sub>
                    </m:sSub>
                    <m:r>
                      <a:rPr lang="en-US" i="1">
                        <a:latin typeface="Cambria Math" panose="02040503050406030204" pitchFamily="18" charset="0"/>
                      </a:rPr>
                      <m:t>=1</m:t>
                    </m:r>
                  </m:oMath>
                </a14:m>
                <a:endParaRPr lang="en-US" dirty="0"/>
              </a:p>
              <a:p>
                <a:r>
                  <a:rPr lang="en-US" dirty="0"/>
                  <a:t>The classical law of large numbers proves that, as the number of bonds goes to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the percentage of defaulted bonds will converge to, using the law of iterated expectation:</a:t>
                </a:r>
              </a:p>
              <a:p>
                <a:pPr marL="0" indent="0">
                  <a:buNone/>
                </a:pPr>
                <a:r>
                  <a:rPr lang="en-US" dirty="0"/>
                  <a:t>	</a:t>
                </a:r>
                <a:r>
                  <a:rPr lang="en-US" sz="2000" dirty="0"/>
                  <a:t>P</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𝑇</m:t>
                            </m:r>
                          </m:sub>
                        </m:sSub>
                        <m:r>
                          <a:rPr lang="en-US" sz="2000" i="1">
                            <a:latin typeface="Cambria Math" panose="02040503050406030204" pitchFamily="18" charset="0"/>
                          </a:rPr>
                          <m:t>≤</m:t>
                        </m:r>
                        <m:r>
                          <a:rPr lang="en-US" sz="2000" i="1">
                            <a:latin typeface="Cambria Math" panose="02040503050406030204" pitchFamily="18" charset="0"/>
                          </a:rPr>
                          <m:t>𝐷</m:t>
                        </m:r>
                      </m:e>
                    </m:d>
                  </m:oMath>
                </a14:m>
                <a:r>
                  <a:rPr lang="en-US" sz="2000" dirty="0"/>
                  <a:t>=P</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ad>
                              <m:radPr>
                                <m:degHide m:val="on"/>
                                <m:ctrlPr>
                                  <a:rPr lang="en-US" sz="2000" i="1">
                                    <a:latin typeface="Cambria Math" panose="02040503050406030204" pitchFamily="18" charset="0"/>
                                  </a:rPr>
                                </m:ctrlPr>
                              </m:radPr>
                              <m:deg/>
                              <m:e>
                                <m:r>
                                  <a:rPr lang="en-US" sz="2000" i="1">
                                    <a:latin typeface="Cambria Math" panose="02040503050406030204" pitchFamily="18" charset="0"/>
                                    <a:ea typeface="Cambria Math" panose="02040503050406030204" pitchFamily="18" charset="0"/>
                                  </a:rPr>
                                  <m:t>𝜌</m:t>
                                </m:r>
                              </m:e>
                            </m:rad>
                            <m:r>
                              <a:rPr lang="en-US" sz="2000" i="1">
                                <a:latin typeface="Cambria Math" panose="02040503050406030204" pitchFamily="18" charset="0"/>
                              </a:rPr>
                              <m:t>𝐼</m:t>
                            </m:r>
                          </m:e>
                          <m:sub>
                            <m:r>
                              <a:rPr lang="en-US" sz="2000" i="1">
                                <a:latin typeface="Cambria Math" panose="02040503050406030204" pitchFamily="18" charset="0"/>
                              </a:rPr>
                              <m:t>𝑇</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ad>
                              <m:radPr>
                                <m:degHide m:val="on"/>
                                <m:ctrlPr>
                                  <a:rPr lang="en-US" sz="2000" i="1">
                                    <a:latin typeface="Cambria Math" panose="02040503050406030204" pitchFamily="18" charset="0"/>
                                  </a:rPr>
                                </m:ctrlPr>
                              </m:radPr>
                              <m:deg/>
                              <m:e>
                                <m:r>
                                  <a:rPr lang="en-US" sz="2000" i="1">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𝜌</m:t>
                                </m:r>
                              </m:e>
                            </m:rad>
                            <m:r>
                              <a:rPr lang="en-US" sz="2000" i="1">
                                <a:latin typeface="Cambria Math" panose="02040503050406030204" pitchFamily="18" charset="0"/>
                                <a:ea typeface="Cambria Math" panose="02040503050406030204" pitchFamily="18" charset="0"/>
                              </a:rPr>
                              <m:t>𝜀</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𝑇</m:t>
                            </m:r>
                          </m:sub>
                        </m:sSub>
                        <m:r>
                          <a:rPr lang="en-US" sz="2000" i="1">
                            <a:latin typeface="Cambria Math" panose="02040503050406030204" pitchFamily="18" charset="0"/>
                          </a:rPr>
                          <m:t>≤</m:t>
                        </m:r>
                        <m:r>
                          <a:rPr lang="en-US" sz="2000" i="1">
                            <a:latin typeface="Cambria Math" panose="02040503050406030204" pitchFamily="18" charset="0"/>
                          </a:rPr>
                          <m:t>𝐷</m:t>
                        </m:r>
                      </m:e>
                    </m:d>
                  </m:oMath>
                </a14:m>
                <a:r>
                  <a:rPr lang="en-US" sz="2000" dirty="0"/>
                  <a:t>=E</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𝑁</m:t>
                        </m:r>
                        <m:d>
                          <m:dPr>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𝐷</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ad>
                                      <m:radPr>
                                        <m:degHide m:val="on"/>
                                        <m:ctrlPr>
                                          <a:rPr lang="en-US" sz="2000" i="1">
                                            <a:latin typeface="Cambria Math" panose="02040503050406030204" pitchFamily="18" charset="0"/>
                                          </a:rPr>
                                        </m:ctrlPr>
                                      </m:radPr>
                                      <m:deg/>
                                      <m:e>
                                        <m:r>
                                          <a:rPr lang="en-US" sz="2000" i="1">
                                            <a:latin typeface="Cambria Math" panose="02040503050406030204" pitchFamily="18" charset="0"/>
                                            <a:ea typeface="Cambria Math" panose="02040503050406030204" pitchFamily="18" charset="0"/>
                                          </a:rPr>
                                          <m:t>𝜌</m:t>
                                        </m:r>
                                      </m:e>
                                    </m:rad>
                                    <m:r>
                                      <a:rPr lang="en-US" sz="2000" i="1">
                                        <a:latin typeface="Cambria Math" panose="02040503050406030204" pitchFamily="18" charset="0"/>
                                      </a:rPr>
                                      <m:t>𝐼</m:t>
                                    </m:r>
                                  </m:e>
                                  <m:sub>
                                    <m:r>
                                      <a:rPr lang="en-US" sz="2000" i="1">
                                        <a:latin typeface="Cambria Math" panose="02040503050406030204" pitchFamily="18" charset="0"/>
                                      </a:rPr>
                                      <m:t>𝑇</m:t>
                                    </m:r>
                                  </m:sub>
                                </m:sSub>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𝜌</m:t>
                                    </m:r>
                                  </m:e>
                                </m:rad>
                              </m:den>
                            </m:f>
                          </m:e>
                        </m:d>
                      </m:e>
                    </m:d>
                  </m:oMath>
                </a14:m>
                <a:endParaRPr lang="en-US" sz="2000" dirty="0"/>
              </a:p>
              <a:p>
                <a:pPr marL="0" indent="0">
                  <a:buNone/>
                </a:pP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457200" y="1219200"/>
                <a:ext cx="7467600" cy="3657600"/>
              </a:xfrm>
              <a:blipFill rotWithShape="1">
                <a:blip r:embed="rId2"/>
                <a:stretch>
                  <a:fillRect l="-980" t="-1000" r="-408"/>
                </a:stretch>
              </a:blipFill>
            </p:spPr>
            <p:txBody>
              <a:bodyPr/>
              <a:lstStyle/>
              <a:p>
                <a:r>
                  <a:rPr lang="en-US">
                    <a:noFill/>
                  </a:rPr>
                  <a:t> </a:t>
                </a:r>
              </a:p>
            </p:txBody>
          </p:sp>
        </mc:Fallback>
      </mc:AlternateContent>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spTree>
    <p:extLst>
      <p:ext uri="{BB962C8B-B14F-4D97-AF65-F5344CB8AC3E}">
        <p14:creationId xmlns:p14="http://schemas.microsoft.com/office/powerpoint/2010/main" val="528708114"/>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Vasicek’s</a:t>
            </a:r>
            <a:r>
              <a:rPr lang="en-US" dirty="0"/>
              <a:t> Model: Final Steps</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457200" y="1219200"/>
                <a:ext cx="7467600" cy="3962400"/>
              </a:xfrm>
            </p:spPr>
            <p:txBody>
              <a:bodyPr>
                <a:normAutofit/>
              </a:bodyPr>
              <a:lstStyle/>
              <a:p>
                <a:r>
                  <a:rPr lang="en-US" dirty="0"/>
                  <a:t> Note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𝑇</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−1</m:t>
                        </m:r>
                      </m:sup>
                    </m:sSup>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oMath>
                </a14:m>
                <a:r>
                  <a:rPr lang="en-US" dirty="0"/>
                  <a:t> where </a:t>
                </a:r>
                <a:r>
                  <a:rPr lang="en-US" i="1" dirty="0"/>
                  <a:t>U</a:t>
                </a:r>
                <a:r>
                  <a:rPr lang="en-US" dirty="0"/>
                  <a:t> is a uniformly distribution random variable by the probability integral transform</a:t>
                </a:r>
              </a:p>
              <a:p>
                <a:r>
                  <a:rPr lang="en-US" dirty="0"/>
                  <a:t>Let </a:t>
                </a:r>
                <a:r>
                  <a:rPr lang="en-US" i="1" dirty="0"/>
                  <a:t>p</a:t>
                </a:r>
                <a:r>
                  <a:rPr lang="en-US" dirty="0"/>
                  <a:t> be the probability of default of an individual company</a:t>
                </a:r>
              </a:p>
              <a:p>
                <a:r>
                  <a:rPr lang="en-US" dirty="0"/>
                  <a:t>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𝑇</m:t>
                        </m:r>
                      </m:sub>
                    </m:sSub>
                  </m:oMath>
                </a14:m>
                <a:r>
                  <a:rPr lang="en-US" dirty="0"/>
                  <a:t> is normally distributed, we have that:</a:t>
                </a:r>
              </a:p>
              <a:p>
                <a:pPr marL="0" indent="0">
                  <a:buNone/>
                </a:pPr>
                <a:r>
                  <a:rPr lang="en-US" dirty="0"/>
                  <a:t>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𝑇</m:t>
                            </m:r>
                          </m:sub>
                        </m:sSub>
                        <m:r>
                          <a:rPr lang="en-US" i="1">
                            <a:latin typeface="Cambria Math" panose="02040503050406030204" pitchFamily="18" charset="0"/>
                          </a:rPr>
                          <m:t>≤</m:t>
                        </m:r>
                        <m:r>
                          <a:rPr lang="en-US" i="1">
                            <a:latin typeface="Cambria Math" panose="02040503050406030204" pitchFamily="18" charset="0"/>
                          </a:rPr>
                          <m:t>𝐷</m:t>
                        </m:r>
                      </m:e>
                    </m:d>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oMath>
                </a14:m>
                <a:endParaRPr lang="en-US" dirty="0"/>
              </a:p>
              <a:p>
                <a:r>
                  <a:rPr lang="en-US" dirty="0"/>
                  <a:t>The default percentage conditioned on </a:t>
                </a:r>
                <a:r>
                  <a:rPr lang="en-US" i="1" dirty="0"/>
                  <a:t>U </a:t>
                </a:r>
                <a:r>
                  <a:rPr lang="en-US" dirty="0"/>
                  <a:t>is given by:</a:t>
                </a:r>
              </a:p>
              <a:p>
                <a:pPr marL="0" indent="0">
                  <a:buNone/>
                </a:pP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𝑁</m:t>
                    </m:r>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𝑁</m:t>
                                </m:r>
                              </m:e>
                              <m:sup>
                                <m:r>
                                  <a:rPr lang="en-US" i="1">
                                    <a:latin typeface="Cambria Math" panose="02040503050406030204" pitchFamily="18" charset="0"/>
                                    <a:ea typeface="Cambria Math" panose="02040503050406030204" pitchFamily="18" charset="0"/>
                                  </a:rPr>
                                  <m:t>−1</m:t>
                                </m:r>
                              </m:sup>
                            </m:s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𝜌</m:t>
                                </m:r>
                              </m:e>
                            </m:rad>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𝑁</m:t>
                                </m:r>
                              </m:e>
                              <m:sup>
                                <m:r>
                                  <a:rPr lang="en-US" i="1">
                                    <a:latin typeface="Cambria Math" panose="02040503050406030204" pitchFamily="18" charset="0"/>
                                    <a:ea typeface="Cambria Math" panose="02040503050406030204" pitchFamily="18" charset="0"/>
                                  </a:rPr>
                                  <m:t>−1</m:t>
                                </m:r>
                              </m:sup>
                            </m:s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r>
                              <a:rPr lang="en-US" i="1">
                                <a:latin typeface="Cambria Math" panose="02040503050406030204" pitchFamily="18" charset="0"/>
                                <a:ea typeface="Cambria Math" panose="02040503050406030204" pitchFamily="18" charset="0"/>
                              </a:rPr>
                              <m:t>) </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𝜌</m:t>
                                </m:r>
                              </m:e>
                            </m:rad>
                          </m:den>
                        </m:f>
                      </m:e>
                    </m:d>
                  </m:oMath>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457200" y="1219200"/>
                <a:ext cx="7467600" cy="3962400"/>
              </a:xfrm>
              <a:blipFill rotWithShape="1">
                <a:blip r:embed="rId2"/>
                <a:stretch>
                  <a:fillRect l="-1061" t="-2154" r="-82"/>
                </a:stretch>
              </a:blipFill>
            </p:spPr>
            <p:txBody>
              <a:bodyPr/>
              <a:lstStyle/>
              <a:p>
                <a:r>
                  <a:rPr lang="en-US">
                    <a:noFill/>
                  </a:rPr>
                  <a:t> </a:t>
                </a:r>
              </a:p>
            </p:txBody>
          </p:sp>
        </mc:Fallback>
      </mc:AlternateContent>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spTree>
    <p:extLst>
      <p:ext uri="{BB962C8B-B14F-4D97-AF65-F5344CB8AC3E}">
        <p14:creationId xmlns:p14="http://schemas.microsoft.com/office/powerpoint/2010/main" val="1481212115"/>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Vasicek’s</a:t>
            </a:r>
            <a:r>
              <a:rPr lang="en-US" dirty="0"/>
              <a:t> Model: CDO’s</a:t>
            </a:r>
          </a:p>
        </p:txBody>
      </p:sp>
      <p:sp>
        <p:nvSpPr>
          <p:cNvPr id="5" name="Content Placeholder 4"/>
          <p:cNvSpPr>
            <a:spLocks noGrp="1"/>
          </p:cNvSpPr>
          <p:nvPr>
            <p:ph idx="1"/>
          </p:nvPr>
        </p:nvSpPr>
        <p:spPr>
          <a:xfrm>
            <a:off x="457200" y="1219200"/>
            <a:ext cx="7467600" cy="4191000"/>
          </a:xfrm>
        </p:spPr>
        <p:txBody>
          <a:bodyPr>
            <a:normAutofit/>
          </a:bodyPr>
          <a:lstStyle/>
          <a:p>
            <a:r>
              <a:rPr lang="en-US" dirty="0"/>
              <a:t> Consider a CDO with:</a:t>
            </a:r>
          </a:p>
          <a:p>
            <a:pPr lvl="1"/>
            <a:r>
              <a:rPr lang="en-US" dirty="0"/>
              <a:t>5% chance of default per bond</a:t>
            </a:r>
          </a:p>
          <a:p>
            <a:pPr lvl="1"/>
            <a:r>
              <a:rPr lang="en-US" dirty="0"/>
              <a:t>40% attachment point</a:t>
            </a:r>
          </a:p>
          <a:p>
            <a:pPr lvl="1"/>
            <a:r>
              <a:rPr lang="en-US" dirty="0"/>
              <a:t>30% correlation across bonds</a:t>
            </a:r>
          </a:p>
          <a:p>
            <a:r>
              <a:rPr lang="en-US" dirty="0"/>
              <a:t>Using </a:t>
            </a:r>
            <a:r>
              <a:rPr lang="en-US" dirty="0" err="1"/>
              <a:t>Vasicek’s</a:t>
            </a:r>
            <a:r>
              <a:rPr lang="en-US" dirty="0"/>
              <a:t> model, the probability of default is about 0.5%</a:t>
            </a:r>
          </a:p>
          <a:p>
            <a:r>
              <a:rPr lang="en-US" dirty="0"/>
              <a:t>Using a methodology similar to this, the rating agency rated these bonds AAA</a:t>
            </a:r>
          </a:p>
          <a:p>
            <a:r>
              <a:rPr lang="en-US" dirty="0"/>
              <a:t>Over time, more and more risky subprime bonds were placed into CDO’s until there were CDO’s with mostly subprime bonds</a:t>
            </a:r>
          </a:p>
          <a:p>
            <a:r>
              <a:rPr lang="en-US" dirty="0"/>
              <a:t>These bonds would have even higher spreads than subprime bonds</a:t>
            </a:r>
          </a:p>
          <a:p>
            <a:pPr marL="0" indent="0">
              <a:buNone/>
            </a:pPr>
            <a:r>
              <a:rPr lang="en-US" dirty="0"/>
              <a:t>  </a:t>
            </a:r>
          </a:p>
        </p:txBody>
      </p:sp>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spTree>
    <p:extLst>
      <p:ext uri="{BB962C8B-B14F-4D97-AF65-F5344CB8AC3E}">
        <p14:creationId xmlns:p14="http://schemas.microsoft.com/office/powerpoint/2010/main" val="3097190504"/>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Vasicek’s</a:t>
            </a:r>
            <a:r>
              <a:rPr lang="en-US" dirty="0"/>
              <a:t> Model: Adding an Additional Layer of </a:t>
            </a:r>
            <a:r>
              <a:rPr lang="en-US" dirty="0" err="1"/>
              <a:t>Tranching</a:t>
            </a:r>
            <a:endParaRPr lang="en-US" dirty="0"/>
          </a:p>
        </p:txBody>
      </p:sp>
      <p:sp>
        <p:nvSpPr>
          <p:cNvPr id="5" name="Content Placeholder 4"/>
          <p:cNvSpPr>
            <a:spLocks noGrp="1"/>
          </p:cNvSpPr>
          <p:nvPr>
            <p:ph idx="1"/>
          </p:nvPr>
        </p:nvSpPr>
        <p:spPr>
          <a:xfrm>
            <a:off x="457200" y="1219200"/>
            <a:ext cx="7467600" cy="3048000"/>
          </a:xfrm>
        </p:spPr>
        <p:txBody>
          <a:bodyPr>
            <a:normAutofit/>
          </a:bodyPr>
          <a:lstStyle/>
          <a:p>
            <a:r>
              <a:rPr lang="en-US" dirty="0"/>
              <a:t>ABS CDO’s tranches are built on subprime bonds, not corporate bonds</a:t>
            </a:r>
          </a:p>
          <a:p>
            <a:r>
              <a:rPr lang="en-US" dirty="0"/>
              <a:t>Subprime bonds themselves involved credit </a:t>
            </a:r>
            <a:r>
              <a:rPr lang="en-US" dirty="0" err="1"/>
              <a:t>tranching</a:t>
            </a:r>
            <a:r>
              <a:rPr lang="en-US" dirty="0"/>
              <a:t> of subprime loans</a:t>
            </a:r>
          </a:p>
          <a:p>
            <a:r>
              <a:rPr lang="en-US" dirty="0"/>
              <a:t>Subprime loans are sensitive to systematic factors such as house prices and interest rates</a:t>
            </a:r>
          </a:p>
          <a:p>
            <a:r>
              <a:rPr lang="en-US" dirty="0"/>
              <a:t>It is important to incorporate systematic components into the models for subprime CDO’s</a:t>
            </a:r>
          </a:p>
          <a:p>
            <a:pPr marL="0" indent="0">
              <a:buNone/>
            </a:pPr>
            <a:r>
              <a:rPr lang="en-US" dirty="0"/>
              <a:t>   </a:t>
            </a:r>
          </a:p>
        </p:txBody>
      </p:sp>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spTree>
    <p:extLst>
      <p:ext uri="{BB962C8B-B14F-4D97-AF65-F5344CB8AC3E}">
        <p14:creationId xmlns:p14="http://schemas.microsoft.com/office/powerpoint/2010/main" val="3305110524"/>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Vasicek’s</a:t>
            </a:r>
            <a:r>
              <a:rPr lang="en-US" dirty="0"/>
              <a:t> Model for Mortgages</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457200" y="1219200"/>
                <a:ext cx="8077200" cy="4876800"/>
              </a:xfrm>
            </p:spPr>
            <p:txBody>
              <a:bodyPr>
                <a:noAutofit/>
              </a:bodyPr>
              <a:lstStyle/>
              <a:p>
                <a:pPr>
                  <a:lnSpc>
                    <a:spcPct val="120000"/>
                  </a:lnSpc>
                  <a:spcBef>
                    <a:spcPts val="600"/>
                  </a:spcBef>
                </a:pPr>
                <a:r>
                  <a:rPr lang="en-US" sz="1600" dirty="0"/>
                  <a:t>The MTMLTV of a loan is the LTV accounting for changes in house price and loan value:</a:t>
                </a:r>
              </a:p>
              <a:p>
                <a:pPr marL="0" indent="0">
                  <a:lnSpc>
                    <a:spcPct val="120000"/>
                  </a:lnSpc>
                  <a:spcBef>
                    <a:spcPts val="600"/>
                  </a:spcBef>
                  <a:buNone/>
                </a:pPr>
                <a:r>
                  <a:rPr lang="en-US" sz="1600" dirty="0"/>
                  <a:t>	MTMLTV(t) = loan amount(t)/house price(t)</a:t>
                </a:r>
              </a:p>
              <a:p>
                <a:pPr>
                  <a:lnSpc>
                    <a:spcPct val="120000"/>
                  </a:lnSpc>
                  <a:spcBef>
                    <a:spcPts val="600"/>
                  </a:spcBef>
                </a:pPr>
                <a:r>
                  <a:rPr lang="en-US" sz="1600" dirty="0"/>
                  <a:t>A simple approximation of mortgage default behavior is that a mortgage defaults when the MTMLTV goes to 100%, that is, when the borrower has no more equity in the house</a:t>
                </a:r>
              </a:p>
              <a:p>
                <a:pPr>
                  <a:lnSpc>
                    <a:spcPct val="120000"/>
                  </a:lnSpc>
                  <a:spcBef>
                    <a:spcPts val="600"/>
                  </a:spcBef>
                </a:pPr>
                <a:r>
                  <a:rPr lang="en-US" sz="1600" dirty="0"/>
                  <a:t>Let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𝑡</m:t>
                        </m:r>
                      </m:sub>
                    </m:sSub>
                    <m:r>
                      <a:rPr lang="en-US" sz="1600" i="1">
                        <a:latin typeface="Cambria Math" panose="02040503050406030204" pitchFamily="18" charset="0"/>
                      </a:rPr>
                      <m:t>=</m:t>
                    </m:r>
                    <m:rad>
                      <m:radPr>
                        <m:degHide m:val="on"/>
                        <m:ctrlPr>
                          <a:rPr lang="en-US" sz="1600" i="1">
                            <a:latin typeface="Cambria Math" panose="02040503050406030204" pitchFamily="18" charset="0"/>
                          </a:rPr>
                        </m:ctrlPr>
                      </m:radPr>
                      <m:deg/>
                      <m:e>
                        <m:sSub>
                          <m:sSubPr>
                            <m:ctrlPr>
                              <a:rPr lang="en-US" sz="1600" i="1">
                                <a:latin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ρ</m:t>
                            </m:r>
                          </m:e>
                          <m:sub>
                            <m:r>
                              <a:rPr lang="en-US" sz="1600" i="1">
                                <a:latin typeface="Cambria Math" panose="02040503050406030204" pitchFamily="18" charset="0"/>
                              </a:rPr>
                              <m:t>1</m:t>
                            </m:r>
                          </m:sub>
                        </m:sSub>
                      </m:e>
                    </m:rad>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𝑡</m:t>
                        </m:r>
                      </m:sub>
                    </m:sSub>
                    <m:r>
                      <a:rPr lang="en-US" sz="1600" i="1">
                        <a:latin typeface="Cambria Math" panose="02040503050406030204" pitchFamily="18" charset="0"/>
                      </a:rPr>
                      <m:t>+</m:t>
                    </m:r>
                    <m:rad>
                      <m:radPr>
                        <m:degHide m:val="on"/>
                        <m:ctrlPr>
                          <a:rPr lang="en-US" sz="1600" i="1">
                            <a:latin typeface="Cambria Math" panose="02040503050406030204" pitchFamily="18" charset="0"/>
                          </a:rPr>
                        </m:ctrlPr>
                      </m:radPr>
                      <m:deg/>
                      <m:e>
                        <m:sSub>
                          <m:sSubPr>
                            <m:ctrlPr>
                              <a:rPr lang="en-US" sz="1600" i="1">
                                <a:latin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ρ</m:t>
                            </m:r>
                          </m:e>
                          <m:sub>
                            <m:r>
                              <a:rPr lang="en-US" sz="1600" i="1">
                                <a:latin typeface="Cambria Math" panose="02040503050406030204" pitchFamily="18" charset="0"/>
                              </a:rPr>
                              <m:t>2</m:t>
                            </m:r>
                          </m:sub>
                        </m:sSub>
                      </m:e>
                    </m:rad>
                    <m:sSub>
                      <m:sSubPr>
                        <m:ctrlPr>
                          <a:rPr lang="en-US" sz="1600" i="1">
                            <a:latin typeface="Cambria Math" panose="02040503050406030204" pitchFamily="18" charset="0"/>
                          </a:rPr>
                        </m:ctrlPr>
                      </m:sSubPr>
                      <m:e>
                        <m:r>
                          <a:rPr lang="en-US" sz="1600" i="1">
                            <a:latin typeface="Cambria Math" panose="02040503050406030204" pitchFamily="18" charset="0"/>
                          </a:rPr>
                          <m:t>𝐷</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ad>
                          <m:radPr>
                            <m:degHide m:val="on"/>
                            <m:ctrlPr>
                              <a:rPr lang="en-US" sz="1600" i="1">
                                <a:latin typeface="Cambria Math" panose="02040503050406030204" pitchFamily="18" charset="0"/>
                              </a:rPr>
                            </m:ctrlPr>
                          </m:radPr>
                          <m:deg/>
                          <m:e>
                            <m:r>
                              <a:rPr lang="en-US" sz="1600" i="1">
                                <a:latin typeface="Cambria Math" panose="02040503050406030204" pitchFamily="18" charset="0"/>
                              </a:rPr>
                              <m:t>1−</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𝜌</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𝜌</m:t>
                                </m:r>
                              </m:e>
                              <m:sub>
                                <m:r>
                                  <a:rPr lang="en-US" sz="1600" i="1">
                                    <a:latin typeface="Cambria Math" panose="02040503050406030204" pitchFamily="18" charset="0"/>
                                  </a:rPr>
                                  <m:t>2</m:t>
                                </m:r>
                              </m:sub>
                            </m:sSub>
                          </m:e>
                        </m:rad>
                        <m:r>
                          <a:rPr lang="en-US" sz="1600" i="1">
                            <a:latin typeface="Cambria Math" panose="02040503050406030204" pitchFamily="18" charset="0"/>
                            <a:ea typeface="Cambria Math" panose="02040503050406030204" pitchFamily="18" charset="0"/>
                          </a:rPr>
                          <m:t>𝜀</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𝑡</m:t>
                        </m:r>
                      </m:sub>
                    </m:sSub>
                  </m:oMath>
                </a14:m>
                <a:r>
                  <a:rPr lang="en-US" sz="1600" dirty="0"/>
                  <a:t>be a Brownian motion representing the house price of the house behind the </a:t>
                </a:r>
                <a:r>
                  <a:rPr lang="en-US" sz="1600" i="1" dirty="0" err="1"/>
                  <a:t>jth</a:t>
                </a:r>
                <a:r>
                  <a:rPr lang="en-US" sz="1600" dirty="0"/>
                  <a:t> loan of the </a:t>
                </a:r>
                <a:r>
                  <a:rPr lang="en-US" sz="1600" i="1" dirty="0" err="1"/>
                  <a:t>ith</a:t>
                </a:r>
                <a:r>
                  <a:rPr lang="en-US" sz="1600" i="1" dirty="0"/>
                  <a:t> </a:t>
                </a:r>
                <a:r>
                  <a:rPr lang="en-US" sz="1600" dirty="0"/>
                  <a:t>deal at time </a:t>
                </a:r>
                <a:r>
                  <a:rPr lang="en-US" sz="1600" i="1" dirty="0"/>
                  <a:t>t</a:t>
                </a:r>
                <a:r>
                  <a:rPr lang="en-US" sz="1600" dirty="0"/>
                  <a:t> where:</a:t>
                </a:r>
              </a:p>
              <a:p>
                <a:pPr lvl="1">
                  <a:lnSpc>
                    <a:spcPct val="120000"/>
                  </a:lnSpc>
                  <a:spcBef>
                    <a:spcPts val="600"/>
                  </a:spcBef>
                </a:pP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𝐼</m:t>
                        </m:r>
                      </m:e>
                      <m:sub>
                        <m:r>
                          <a:rPr lang="en-US" sz="1400" i="1">
                            <a:latin typeface="Cambria Math" panose="02040503050406030204" pitchFamily="18" charset="0"/>
                          </a:rPr>
                          <m:t>𝑡</m:t>
                        </m:r>
                      </m:sub>
                    </m:sSub>
                  </m:oMath>
                </a14:m>
                <a:r>
                  <a:rPr lang="en-US" sz="1400" dirty="0"/>
                  <a:t> is the systematic component of the house price</a:t>
                </a:r>
              </a:p>
              <a:p>
                <a:pPr lvl="1">
                  <a:lnSpc>
                    <a:spcPct val="120000"/>
                  </a:lnSpc>
                  <a:spcBef>
                    <a:spcPts val="600"/>
                  </a:spcBef>
                </a:pP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𝑡</m:t>
                        </m:r>
                      </m:sub>
                    </m:sSub>
                  </m:oMath>
                </a14:m>
                <a:r>
                  <a:rPr lang="en-US" sz="1400" dirty="0"/>
                  <a:t> is the deal-specific component of the house price</a:t>
                </a:r>
              </a:p>
              <a:p>
                <a:pPr lvl="1">
                  <a:lnSpc>
                    <a:spcPct val="120000"/>
                  </a:lnSpc>
                  <a:spcBef>
                    <a:spcPts val="600"/>
                  </a:spcBef>
                </a:pP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𝜀</m:t>
                        </m:r>
                      </m:e>
                      <m:sub>
                        <m: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𝑗</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rPr>
                          <m:t>𝑡</m:t>
                        </m:r>
                      </m:sub>
                    </m:sSub>
                  </m:oMath>
                </a14:m>
                <a:r>
                  <a:rPr lang="en-US" sz="1400" dirty="0"/>
                  <a:t> is the independent idiosyncratic component of the house price</a:t>
                </a:r>
              </a:p>
              <a:p>
                <a:pPr lvl="1">
                  <a:lnSpc>
                    <a:spcPct val="120000"/>
                  </a:lnSpc>
                  <a:spcBef>
                    <a:spcPts val="600"/>
                  </a:spcBef>
                </a:pPr>
                <a14:m>
                  <m:oMath xmlns:m="http://schemas.openxmlformats.org/officeDocument/2006/math">
                    <m:rad>
                      <m:radPr>
                        <m:degHide m:val="on"/>
                        <m:ctrlPr>
                          <a:rPr lang="en-US" sz="1400" i="1">
                            <a:latin typeface="Cambria Math" panose="02040503050406030204" pitchFamily="18" charset="0"/>
                          </a:rPr>
                        </m:ctrlPr>
                      </m:radPr>
                      <m:deg/>
                      <m:e>
                        <m:sSub>
                          <m:sSubPr>
                            <m:ctrlPr>
                              <a:rPr lang="en-US" sz="1400" i="1">
                                <a:latin typeface="Cambria Math" panose="02040503050406030204" pitchFamily="18" charset="0"/>
                              </a:rPr>
                            </m:ctrlPr>
                          </m:sSubPr>
                          <m:e>
                            <m:r>
                              <m:rPr>
                                <m:sty m:val="p"/>
                              </m:rPr>
                              <a:rPr lang="en-US" sz="1400">
                                <a:latin typeface="Cambria Math" panose="02040503050406030204" pitchFamily="18" charset="0"/>
                                <a:ea typeface="Cambria Math" panose="02040503050406030204" pitchFamily="18" charset="0"/>
                              </a:rPr>
                              <m:t>ρ</m:t>
                            </m:r>
                          </m:e>
                          <m:sub>
                            <m:r>
                              <a:rPr lang="en-US" sz="1400" i="1">
                                <a:latin typeface="Cambria Math" panose="02040503050406030204" pitchFamily="18" charset="0"/>
                              </a:rPr>
                              <m:t>1</m:t>
                            </m:r>
                          </m:sub>
                        </m:sSub>
                      </m:e>
                    </m:rad>
                  </m:oMath>
                </a14:m>
                <a:r>
                  <a:rPr lang="en-US" sz="1400" dirty="0"/>
                  <a:t> is the factor loading of the systematic component</a:t>
                </a:r>
              </a:p>
              <a:p>
                <a:pPr lvl="1">
                  <a:lnSpc>
                    <a:spcPct val="120000"/>
                  </a:lnSpc>
                  <a:spcBef>
                    <a:spcPts val="600"/>
                  </a:spcBef>
                </a:pPr>
                <a14:m>
                  <m:oMath xmlns:m="http://schemas.openxmlformats.org/officeDocument/2006/math">
                    <m:rad>
                      <m:radPr>
                        <m:degHide m:val="on"/>
                        <m:ctrlPr>
                          <a:rPr lang="en-US" sz="1400" i="1">
                            <a:latin typeface="Cambria Math" panose="02040503050406030204" pitchFamily="18" charset="0"/>
                          </a:rPr>
                        </m:ctrlPr>
                      </m:radPr>
                      <m:deg/>
                      <m:e>
                        <m:sSub>
                          <m:sSubPr>
                            <m:ctrlPr>
                              <a:rPr lang="en-US" sz="1400" i="1">
                                <a:latin typeface="Cambria Math" panose="02040503050406030204" pitchFamily="18" charset="0"/>
                              </a:rPr>
                            </m:ctrlPr>
                          </m:sSubPr>
                          <m:e>
                            <m:r>
                              <m:rPr>
                                <m:sty m:val="p"/>
                              </m:rPr>
                              <a:rPr lang="en-US" sz="1400">
                                <a:latin typeface="Cambria Math" panose="02040503050406030204" pitchFamily="18" charset="0"/>
                                <a:ea typeface="Cambria Math" panose="02040503050406030204" pitchFamily="18" charset="0"/>
                              </a:rPr>
                              <m:t>ρ</m:t>
                            </m:r>
                          </m:e>
                          <m:sub>
                            <m:r>
                              <a:rPr lang="en-US" sz="1400" i="1">
                                <a:latin typeface="Cambria Math" panose="02040503050406030204" pitchFamily="18" charset="0"/>
                                <a:ea typeface="Cambria Math" panose="02040503050406030204" pitchFamily="18" charset="0"/>
                              </a:rPr>
                              <m:t>2</m:t>
                            </m:r>
                          </m:sub>
                        </m:sSub>
                      </m:e>
                    </m:rad>
                  </m:oMath>
                </a14:m>
                <a:r>
                  <a:rPr lang="en-US" sz="1400" dirty="0"/>
                  <a:t> is the factor loading of the deal-specific component</a:t>
                </a:r>
              </a:p>
              <a:p>
                <a:pPr>
                  <a:lnSpc>
                    <a:spcPct val="120000"/>
                  </a:lnSpc>
                  <a:spcBef>
                    <a:spcPts val="600"/>
                  </a:spcBef>
                </a:pPr>
                <a:r>
                  <a:rPr lang="en-US" sz="1600" dirty="0"/>
                  <a:t>The correlation of house price processes is:</a:t>
                </a:r>
              </a:p>
              <a:p>
                <a:pPr lvl="1">
                  <a:lnSpc>
                    <a:spcPct val="120000"/>
                  </a:lnSpc>
                  <a:spcBef>
                    <a:spcPts val="600"/>
                  </a:spcBef>
                </a:pPr>
                <a14:m>
                  <m:oMath xmlns:m="http://schemas.openxmlformats.org/officeDocument/2006/math">
                    <m:sSub>
                      <m:sSubPr>
                        <m:ctrlPr>
                          <a:rPr lang="en-US" sz="1400" i="1">
                            <a:latin typeface="Cambria Math" panose="02040503050406030204" pitchFamily="18" charset="0"/>
                          </a:rPr>
                        </m:ctrlPr>
                      </m:sSubPr>
                      <m:e>
                        <m:r>
                          <m:rPr>
                            <m:sty m:val="p"/>
                          </m:rPr>
                          <a:rPr lang="en-US" sz="1400">
                            <a:latin typeface="Cambria Math" panose="02040503050406030204" pitchFamily="18" charset="0"/>
                            <a:ea typeface="Cambria Math" panose="02040503050406030204" pitchFamily="18" charset="0"/>
                          </a:rPr>
                          <m:t>ρ</m:t>
                        </m:r>
                      </m:e>
                      <m:sub>
                        <m:r>
                          <a:rPr lang="en-US" sz="1400" i="1">
                            <a:latin typeface="Cambria Math" panose="02040503050406030204" pitchFamily="18" charset="0"/>
                          </a:rPr>
                          <m:t>1</m:t>
                        </m:r>
                      </m:sub>
                    </m:sSub>
                  </m:oMath>
                </a14:m>
                <a:r>
                  <a:rPr lang="en-US" sz="1400" dirty="0"/>
                  <a:t>+</a:t>
                </a:r>
                <a14:m>
                  <m:oMath xmlns:m="http://schemas.openxmlformats.org/officeDocument/2006/math">
                    <m:sSub>
                      <m:sSubPr>
                        <m:ctrlPr>
                          <a:rPr lang="en-US" sz="1400" i="1">
                            <a:latin typeface="Cambria Math" panose="02040503050406030204" pitchFamily="18" charset="0"/>
                          </a:rPr>
                        </m:ctrlPr>
                      </m:sSubPr>
                      <m:e>
                        <m:r>
                          <m:rPr>
                            <m:sty m:val="p"/>
                          </m:rPr>
                          <a:rPr lang="en-US" sz="1400">
                            <a:latin typeface="Cambria Math" panose="02040503050406030204" pitchFamily="18" charset="0"/>
                            <a:ea typeface="Cambria Math" panose="02040503050406030204" pitchFamily="18" charset="0"/>
                          </a:rPr>
                          <m:t>ρ</m:t>
                        </m:r>
                      </m:e>
                      <m:sub>
                        <m:r>
                          <a:rPr lang="en-US" sz="1400" i="1">
                            <a:latin typeface="Cambria Math" panose="02040503050406030204" pitchFamily="18" charset="0"/>
                          </a:rPr>
                          <m:t>2</m:t>
                        </m:r>
                      </m:sub>
                    </m:sSub>
                  </m:oMath>
                </a14:m>
                <a:r>
                  <a:rPr lang="en-US" sz="1400" dirty="0"/>
                  <a:t> for the houses of loans in the same deal</a:t>
                </a:r>
              </a:p>
              <a:p>
                <a:pPr lvl="1">
                  <a:lnSpc>
                    <a:spcPct val="120000"/>
                  </a:lnSpc>
                  <a:spcBef>
                    <a:spcPts val="600"/>
                  </a:spcBef>
                </a:pPr>
                <a14:m>
                  <m:oMath xmlns:m="http://schemas.openxmlformats.org/officeDocument/2006/math">
                    <m:sSub>
                      <m:sSubPr>
                        <m:ctrlPr>
                          <a:rPr lang="en-US" sz="1400" i="1">
                            <a:latin typeface="Cambria Math" panose="02040503050406030204" pitchFamily="18" charset="0"/>
                          </a:rPr>
                        </m:ctrlPr>
                      </m:sSubPr>
                      <m:e>
                        <m:r>
                          <m:rPr>
                            <m:sty m:val="p"/>
                          </m:rPr>
                          <a:rPr lang="en-US" sz="1400">
                            <a:latin typeface="Cambria Math" panose="02040503050406030204" pitchFamily="18" charset="0"/>
                            <a:ea typeface="Cambria Math" panose="02040503050406030204" pitchFamily="18" charset="0"/>
                          </a:rPr>
                          <m:t>ρ</m:t>
                        </m:r>
                      </m:e>
                      <m:sub>
                        <m:r>
                          <a:rPr lang="en-US" sz="1400" i="1">
                            <a:latin typeface="Cambria Math" panose="02040503050406030204" pitchFamily="18" charset="0"/>
                          </a:rPr>
                          <m:t>1</m:t>
                        </m:r>
                      </m:sub>
                    </m:sSub>
                  </m:oMath>
                </a14:m>
                <a:r>
                  <a:rPr lang="en-US" sz="1400" dirty="0"/>
                  <a:t> for the houses of loans in different deals</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457200" y="1219200"/>
                <a:ext cx="8077200" cy="4876800"/>
              </a:xfrm>
              <a:blipFill rotWithShape="1">
                <a:blip r:embed="rId2"/>
                <a:stretch>
                  <a:fillRect l="-226" b="-1125"/>
                </a:stretch>
              </a:blipFill>
            </p:spPr>
            <p:txBody>
              <a:bodyPr/>
              <a:lstStyle/>
              <a:p>
                <a:r>
                  <a:rPr lang="en-US">
                    <a:noFill/>
                  </a:rPr>
                  <a:t> </a:t>
                </a:r>
              </a:p>
            </p:txBody>
          </p:sp>
        </mc:Fallback>
      </mc:AlternateContent>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spTree>
    <p:extLst>
      <p:ext uri="{BB962C8B-B14F-4D97-AF65-F5344CB8AC3E}">
        <p14:creationId xmlns:p14="http://schemas.microsoft.com/office/powerpoint/2010/main" val="1970905160"/>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Vasicek’s</a:t>
            </a:r>
            <a:r>
              <a:rPr lang="en-US" dirty="0"/>
              <a:t> Model for Mortgages: Cont’d</a:t>
            </a:r>
          </a:p>
        </p:txBody>
      </p:sp>
      <p:sp>
        <p:nvSpPr>
          <p:cNvPr id="5" name="Content Placeholder 4"/>
          <p:cNvSpPr>
            <a:spLocks noGrp="1"/>
          </p:cNvSpPr>
          <p:nvPr>
            <p:ph idx="1"/>
          </p:nvPr>
        </p:nvSpPr>
        <p:spPr>
          <a:xfrm>
            <a:off x="457200" y="1219200"/>
            <a:ext cx="7467600" cy="2362200"/>
          </a:xfrm>
        </p:spPr>
        <p:txBody>
          <a:bodyPr>
            <a:noAutofit/>
          </a:bodyPr>
          <a:lstStyle/>
          <a:p>
            <a:r>
              <a:rPr lang="en-US" sz="1800" dirty="0"/>
              <a:t>We analyze the multi-factor mortgage </a:t>
            </a:r>
            <a:r>
              <a:rPr lang="en-US" sz="1800" dirty="0" err="1"/>
              <a:t>Vasicek</a:t>
            </a:r>
            <a:r>
              <a:rPr lang="en-US" sz="1800" dirty="0"/>
              <a:t> model in a way similar to the single factor </a:t>
            </a:r>
            <a:r>
              <a:rPr lang="en-US" sz="1800" dirty="0" err="1"/>
              <a:t>Vasicek</a:t>
            </a:r>
            <a:r>
              <a:rPr lang="en-US" sz="1800" dirty="0"/>
              <a:t> model</a:t>
            </a:r>
          </a:p>
          <a:p>
            <a:r>
              <a:rPr lang="en-US" sz="1800" dirty="0"/>
              <a:t>Let </a:t>
            </a:r>
            <a:r>
              <a:rPr lang="en-US" sz="1800" i="1" dirty="0"/>
              <a:t>U</a:t>
            </a:r>
            <a:r>
              <a:rPr lang="en-US" sz="1800" dirty="0"/>
              <a:t> be a uniform random variable corresponding to the systematic component of house prices</a:t>
            </a:r>
          </a:p>
          <a:p>
            <a:r>
              <a:rPr lang="en-US" sz="1800" dirty="0"/>
              <a:t>Let </a:t>
            </a:r>
            <a:r>
              <a:rPr lang="en-US" sz="1800" i="1" dirty="0"/>
              <a:t>V</a:t>
            </a:r>
            <a:r>
              <a:rPr lang="en-US" sz="1800" i="1" baseline="-25000" dirty="0"/>
              <a:t>i</a:t>
            </a:r>
            <a:r>
              <a:rPr lang="en-US" sz="1800" dirty="0"/>
              <a:t> be a uniform random variable corresponding to the deal-specific component of house prices</a:t>
            </a:r>
          </a:p>
          <a:p>
            <a:r>
              <a:rPr lang="en-US" sz="1800" dirty="0"/>
              <a:t>The level of default of the </a:t>
            </a:r>
            <a:r>
              <a:rPr lang="en-US" sz="1800" i="1" dirty="0" err="1"/>
              <a:t>ith</a:t>
            </a:r>
            <a:r>
              <a:rPr lang="en-US" sz="1800" dirty="0"/>
              <a:t> deal is given by:</a:t>
            </a:r>
          </a:p>
        </p:txBody>
      </p:sp>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mc:AlternateContent xmlns:mc="http://schemas.openxmlformats.org/markup-compatibility/2006" xmlns:a14="http://schemas.microsoft.com/office/drawing/2010/main">
        <mc:Choice Requires="a14">
          <p:sp>
            <p:nvSpPr>
              <p:cNvPr id="6" name="Rectangle 5"/>
              <p:cNvSpPr/>
              <p:nvPr/>
            </p:nvSpPr>
            <p:spPr>
              <a:xfrm>
                <a:off x="2438400" y="3763765"/>
                <a:ext cx="4368504" cy="8082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𝑁</m:t>
                      </m:r>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𝑁</m:t>
                                  </m:r>
                                </m:e>
                                <m:sup>
                                  <m:r>
                                    <a:rPr lang="en-US" i="1">
                                      <a:latin typeface="Cambria Math" panose="02040503050406030204" pitchFamily="18" charset="0"/>
                                      <a:ea typeface="Cambria Math" panose="02040503050406030204" pitchFamily="18" charset="0"/>
                                    </a:rPr>
                                    <m:t>−1</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𝑝</m:t>
                                  </m:r>
                                </m:e>
                              </m:d>
                              <m:r>
                                <a:rPr lang="en-US" i="1">
                                  <a:latin typeface="Cambria Math" panose="02040503050406030204" pitchFamily="18" charset="0"/>
                                  <a:ea typeface="Cambria Math" panose="02040503050406030204" pitchFamily="18" charset="0"/>
                                </a:rPr>
                                <m:t>−</m:t>
                              </m:r>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ρ</m:t>
                                      </m:r>
                                    </m:e>
                                    <m:sub>
                                      <m:r>
                                        <a:rPr lang="en-US" i="1">
                                          <a:latin typeface="Cambria Math" panose="02040503050406030204" pitchFamily="18" charset="0"/>
                                          <a:ea typeface="Cambria Math" panose="02040503050406030204" pitchFamily="18" charset="0"/>
                                        </a:rPr>
                                        <m:t>1</m:t>
                                      </m:r>
                                    </m:sub>
                                  </m:sSub>
                                </m:e>
                              </m:rad>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𝑁</m:t>
                                  </m:r>
                                </m:e>
                                <m:sup>
                                  <m:r>
                                    <a:rPr lang="en-US" i="1">
                                      <a:latin typeface="Cambria Math" panose="02040503050406030204" pitchFamily="18" charset="0"/>
                                      <a:ea typeface="Cambria Math" panose="02040503050406030204" pitchFamily="18" charset="0"/>
                                    </a:rPr>
                                    <m:t>−1</m:t>
                                  </m:r>
                                </m:sup>
                              </m:sSup>
                              <m:d>
                                <m:dPr>
                                  <m:ctrlPr>
                                    <a:rPr lang="en-US"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𝑈</m:t>
                                  </m:r>
                                </m:e>
                              </m:d>
                              <m:r>
                                <a:rPr lang="en-US" b="0" i="1" smtClean="0">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ρ</m:t>
                                      </m:r>
                                    </m:e>
                                    <m:sub>
                                      <m:r>
                                        <a:rPr lang="en-US" b="0" i="1" smtClean="0">
                                          <a:latin typeface="Cambria Math" panose="02040503050406030204" pitchFamily="18" charset="0"/>
                                          <a:ea typeface="Cambria Math" panose="02040503050406030204" pitchFamily="18" charset="0"/>
                                        </a:rPr>
                                        <m:t>2</m:t>
                                      </m:r>
                                    </m:sub>
                                  </m:sSub>
                                </m:e>
                              </m:rad>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𝑁</m:t>
                                  </m:r>
                                </m:e>
                                <m:sup>
                                  <m:r>
                                    <a:rPr lang="en-US" i="1">
                                      <a:latin typeface="Cambria Math" panose="02040503050406030204" pitchFamily="18" charset="0"/>
                                      <a:ea typeface="Cambria Math" panose="02040503050406030204" pitchFamily="18" charset="0"/>
                                    </a:rPr>
                                    <m:t>−1</m:t>
                                  </m:r>
                                </m:sup>
                              </m:sSup>
                              <m:r>
                                <a:rPr lang="en-US" i="0" smtClean="0">
                                  <a:latin typeface="Cambria Math"/>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sub>
                              </m:sSub>
                              <m:r>
                                <a:rPr lang="en-US" i="0">
                                  <a:latin typeface="Cambria Math"/>
                                  <a:ea typeface="Cambria Math" panose="02040503050406030204" pitchFamily="18" charset="0"/>
                                </a:rPr>
                                <m:t>)</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1−</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ρ</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ρ</m:t>
                                      </m:r>
                                    </m:e>
                                    <m:sub>
                                      <m:r>
                                        <a:rPr lang="en-US" b="0" i="1" smtClean="0">
                                          <a:latin typeface="Cambria Math" panose="02040503050406030204" pitchFamily="18" charset="0"/>
                                          <a:ea typeface="Cambria Math" panose="02040503050406030204" pitchFamily="18" charset="0"/>
                                        </a:rPr>
                                        <m:t>2</m:t>
                                      </m:r>
                                    </m:sub>
                                  </m:sSub>
                                </m:e>
                              </m:rad>
                            </m:den>
                          </m:f>
                        </m:e>
                      </m:d>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438400" y="3763765"/>
                <a:ext cx="4368504" cy="808235"/>
              </a:xfrm>
              <a:prstGeom prst="rect">
                <a:avLst/>
              </a:prstGeom>
              <a:blipFill rotWithShape="1">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96417994"/>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Vasicek’s</a:t>
            </a:r>
            <a:r>
              <a:rPr lang="en-US" dirty="0"/>
              <a:t> Model for Subprime CDO’s</a:t>
            </a:r>
          </a:p>
        </p:txBody>
      </p:sp>
      <p:sp>
        <p:nvSpPr>
          <p:cNvPr id="5" name="Content Placeholder 4"/>
          <p:cNvSpPr>
            <a:spLocks noGrp="1"/>
          </p:cNvSpPr>
          <p:nvPr>
            <p:ph idx="1"/>
          </p:nvPr>
        </p:nvSpPr>
        <p:spPr>
          <a:xfrm>
            <a:off x="457200" y="1219200"/>
            <a:ext cx="7467600" cy="2971800"/>
          </a:xfrm>
        </p:spPr>
        <p:txBody>
          <a:bodyPr>
            <a:normAutofit/>
          </a:bodyPr>
          <a:lstStyle/>
          <a:p>
            <a:r>
              <a:rPr lang="en-US" dirty="0"/>
              <a:t>Given:</a:t>
            </a:r>
          </a:p>
          <a:p>
            <a:pPr lvl="1"/>
            <a:r>
              <a:rPr lang="en-US" dirty="0"/>
              <a:t>4% default rate</a:t>
            </a:r>
          </a:p>
          <a:p>
            <a:pPr lvl="1"/>
            <a:r>
              <a:rPr lang="en-US" dirty="0"/>
              <a:t>10% credit support for subprime bonds</a:t>
            </a:r>
          </a:p>
          <a:p>
            <a:pPr lvl="1"/>
            <a:r>
              <a:rPr lang="en-US" dirty="0"/>
              <a:t>40% attachment point for a CDO tranche</a:t>
            </a:r>
          </a:p>
          <a:p>
            <a:pPr lvl="1"/>
            <a:r>
              <a:rPr lang="en-US" dirty="0"/>
              <a:t>30% deal-specific correlation</a:t>
            </a:r>
          </a:p>
          <a:p>
            <a:pPr lvl="1"/>
            <a:r>
              <a:rPr lang="en-US" dirty="0"/>
              <a:t>0% systematic correlation</a:t>
            </a:r>
          </a:p>
          <a:p>
            <a:r>
              <a:rPr lang="en-US" dirty="0" err="1"/>
              <a:t>Vasicek’s</a:t>
            </a:r>
            <a:r>
              <a:rPr lang="en-US" dirty="0"/>
              <a:t> model implies:</a:t>
            </a:r>
          </a:p>
          <a:p>
            <a:pPr lvl="1"/>
            <a:r>
              <a:rPr lang="en-US" dirty="0"/>
              <a:t>The subprime bonds default with 10% – 11% probability</a:t>
            </a:r>
          </a:p>
          <a:p>
            <a:pPr lvl="1"/>
            <a:r>
              <a:rPr lang="en-US" dirty="0"/>
              <a:t>The CDO tranche defaults with 0.2% - 0.3% probability</a:t>
            </a:r>
          </a:p>
          <a:p>
            <a:pPr marL="0" indent="0">
              <a:buNone/>
            </a:pPr>
            <a:r>
              <a:rPr lang="en-US" dirty="0"/>
              <a:t>   </a:t>
            </a:r>
          </a:p>
        </p:txBody>
      </p:sp>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3657600"/>
            <a:ext cx="4441918"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2180007"/>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Vasicek’s</a:t>
            </a:r>
            <a:r>
              <a:rPr lang="en-US" dirty="0"/>
              <a:t> Model for Subprime CDO’s</a:t>
            </a:r>
          </a:p>
        </p:txBody>
      </p:sp>
      <p:sp>
        <p:nvSpPr>
          <p:cNvPr id="5" name="Content Placeholder 4"/>
          <p:cNvSpPr>
            <a:spLocks noGrp="1"/>
          </p:cNvSpPr>
          <p:nvPr>
            <p:ph idx="1"/>
          </p:nvPr>
        </p:nvSpPr>
        <p:spPr>
          <a:xfrm>
            <a:off x="457200" y="1219200"/>
            <a:ext cx="7467600" cy="2590800"/>
          </a:xfrm>
        </p:spPr>
        <p:txBody>
          <a:bodyPr>
            <a:normAutofit/>
          </a:bodyPr>
          <a:lstStyle/>
          <a:p>
            <a:r>
              <a:rPr lang="en-US" dirty="0"/>
              <a:t>Given:</a:t>
            </a:r>
          </a:p>
          <a:p>
            <a:pPr lvl="1"/>
            <a:r>
              <a:rPr lang="en-US" dirty="0"/>
              <a:t>4% default rate</a:t>
            </a:r>
          </a:p>
          <a:p>
            <a:pPr lvl="1"/>
            <a:r>
              <a:rPr lang="en-US" dirty="0"/>
              <a:t>10% credit support for subprime bonds</a:t>
            </a:r>
          </a:p>
          <a:p>
            <a:pPr lvl="1"/>
            <a:r>
              <a:rPr lang="en-US" dirty="0"/>
              <a:t>40% attachment point for a CDO tranche</a:t>
            </a:r>
          </a:p>
          <a:p>
            <a:pPr lvl="1"/>
            <a:r>
              <a:rPr lang="en-US" b="1" dirty="0"/>
              <a:t>0% deal-specific correlation</a:t>
            </a:r>
          </a:p>
          <a:p>
            <a:pPr lvl="1"/>
            <a:r>
              <a:rPr lang="en-US" b="1" dirty="0"/>
              <a:t>30% systematic correlation</a:t>
            </a:r>
          </a:p>
          <a:p>
            <a:r>
              <a:rPr lang="en-US" dirty="0" err="1"/>
              <a:t>Vasicek’s</a:t>
            </a:r>
            <a:r>
              <a:rPr lang="en-US" dirty="0"/>
              <a:t> model implies:</a:t>
            </a:r>
          </a:p>
          <a:p>
            <a:pPr lvl="1"/>
            <a:r>
              <a:rPr lang="en-US" dirty="0"/>
              <a:t>The subprime bonds default with 10% – 11% probability</a:t>
            </a:r>
          </a:p>
          <a:p>
            <a:pPr lvl="1"/>
            <a:r>
              <a:rPr lang="en-US" b="1" dirty="0"/>
              <a:t>The CDO tranche defaults with 10% - 11% probability</a:t>
            </a:r>
          </a:p>
        </p:txBody>
      </p:sp>
      <p:sp>
        <p:nvSpPr>
          <p:cNvPr id="7" name="TextBox 6"/>
          <p:cNvSpPr txBox="1"/>
          <p:nvPr/>
        </p:nvSpPr>
        <p:spPr>
          <a:xfrm>
            <a:off x="457200" y="6248400"/>
            <a:ext cx="5724837" cy="276999"/>
          </a:xfrm>
          <a:prstGeom prst="rect">
            <a:avLst/>
          </a:prstGeom>
          <a:noFill/>
        </p:spPr>
        <p:txBody>
          <a:bodyPr wrap="none" rtlCol="0">
            <a:spAutoFit/>
          </a:bodyPr>
          <a:lstStyle/>
          <a:p>
            <a:r>
              <a:rPr lang="en-US" sz="1200" dirty="0"/>
              <a:t>Source: Kevin Atteson (Summer Road) -- Math 2796 Courant guest lecturer March 4, 2014</a:t>
            </a: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3671000"/>
            <a:ext cx="4419600" cy="265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3671000"/>
            <a:ext cx="4427533" cy="265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0864638"/>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Student Loan ABS</a:t>
            </a:r>
          </a:p>
        </p:txBody>
      </p:sp>
      <p:sp>
        <p:nvSpPr>
          <p:cNvPr id="5" name="1183.5999226.814.4244.81"/>
          <p:cNvSpPr>
            <a:spLocks noChangeArrowheads="1"/>
          </p:cNvSpPr>
          <p:nvPr>
            <p:custDataLst>
              <p:tags r:id="rId1"/>
            </p:custDataLst>
          </p:nvPr>
        </p:nvSpPr>
        <p:spPr bwMode="auto">
          <a:xfrm>
            <a:off x="76200" y="3475038"/>
            <a:ext cx="31099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73151" tIns="27431" rIns="73151" bIns="18287" anchor="b"/>
          <a:lstStyle/>
          <a:p>
            <a:pPr eaLnBrk="1" hangingPunct="1">
              <a:lnSpc>
                <a:spcPct val="125000"/>
              </a:lnSpc>
              <a:tabLst>
                <a:tab pos="2962275" algn="r"/>
              </a:tabLst>
            </a:pPr>
            <a:endParaRPr lang="en-US" sz="500">
              <a:solidFill>
                <a:srgbClr val="000000"/>
              </a:solidFill>
              <a:latin typeface="Arial" pitchFamily="34" charset="0"/>
            </a:endParaRPr>
          </a:p>
        </p:txBody>
      </p:sp>
      <p:sp>
        <p:nvSpPr>
          <p:cNvPr id="6" name="1158.4226.828.8244.81"/>
          <p:cNvSpPr>
            <a:spLocks noChangeArrowheads="1"/>
          </p:cNvSpPr>
          <p:nvPr>
            <p:custDataLst>
              <p:tags r:id="rId2"/>
            </p:custDataLst>
          </p:nvPr>
        </p:nvSpPr>
        <p:spPr bwMode="auto">
          <a:xfrm>
            <a:off x="76200" y="3154363"/>
            <a:ext cx="31099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73151" tIns="27431" rIns="73151"/>
          <a:lstStyle/>
          <a:p>
            <a:pPr eaLnBrk="1" hangingPunct="1">
              <a:tabLst>
                <a:tab pos="2962275" algn="r"/>
              </a:tabLst>
            </a:pPr>
            <a:endParaRPr lang="en-US" sz="500">
              <a:solidFill>
                <a:srgbClr val="000000"/>
              </a:solidFill>
              <a:latin typeface="Arial" pitchFamily="34" charset="0"/>
            </a:endParaRPr>
          </a:p>
        </p:txBody>
      </p:sp>
      <p:sp>
        <p:nvSpPr>
          <p:cNvPr id="7" name="1183.5999226.814.4244.81"/>
          <p:cNvSpPr>
            <a:spLocks noChangeArrowheads="1"/>
          </p:cNvSpPr>
          <p:nvPr>
            <p:custDataLst>
              <p:tags r:id="rId3"/>
            </p:custDataLst>
          </p:nvPr>
        </p:nvSpPr>
        <p:spPr bwMode="auto">
          <a:xfrm>
            <a:off x="76200" y="3475038"/>
            <a:ext cx="31099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73151" tIns="27431" rIns="73151" bIns="18287" anchor="b"/>
          <a:lstStyle/>
          <a:p>
            <a:pPr eaLnBrk="1" hangingPunct="1">
              <a:lnSpc>
                <a:spcPct val="125000"/>
              </a:lnSpc>
              <a:tabLst>
                <a:tab pos="2962275" algn="r"/>
              </a:tabLst>
            </a:pPr>
            <a:endParaRPr lang="en-US" sz="500">
              <a:solidFill>
                <a:srgbClr val="000000"/>
              </a:solidFill>
              <a:latin typeface="Arial" pitchFamily="34" charset="0"/>
            </a:endParaRPr>
          </a:p>
        </p:txBody>
      </p:sp>
      <p:pic>
        <p:nvPicPr>
          <p:cNvPr id="2253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812" y="1143000"/>
            <a:ext cx="8358188" cy="498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404812" y="6248400"/>
            <a:ext cx="1489190" cy="276999"/>
          </a:xfrm>
          <a:prstGeom prst="rect">
            <a:avLst/>
          </a:prstGeom>
          <a:noFill/>
        </p:spPr>
        <p:txBody>
          <a:bodyPr wrap="none" rtlCol="0">
            <a:spAutoFit/>
          </a:bodyPr>
          <a:lstStyle/>
          <a:p>
            <a:r>
              <a:rPr lang="en-US" sz="1200" dirty="0"/>
              <a:t>Source: J. Kuropatkin</a:t>
            </a:r>
          </a:p>
        </p:txBody>
      </p:sp>
      <p:sp>
        <p:nvSpPr>
          <p:cNvPr id="3" name="TextBox 2"/>
          <p:cNvSpPr txBox="1"/>
          <p:nvPr/>
        </p:nvSpPr>
        <p:spPr>
          <a:xfrm>
            <a:off x="5105401" y="304800"/>
            <a:ext cx="3657600" cy="738664"/>
          </a:xfrm>
          <a:prstGeom prst="rect">
            <a:avLst/>
          </a:prstGeom>
          <a:noFill/>
        </p:spPr>
        <p:txBody>
          <a:bodyPr wrap="square" rtlCol="0">
            <a:spAutoFit/>
          </a:bodyPr>
          <a:lstStyle/>
          <a:p>
            <a:r>
              <a:rPr lang="en-US" sz="1400" i="1" dirty="0"/>
              <a:t>We will not spend much time on SLABS because there are no new issuances. There are still bonds issued in years past</a:t>
            </a:r>
          </a:p>
        </p:txBody>
      </p:sp>
    </p:spTree>
    <p:extLst>
      <p:ext uri="{BB962C8B-B14F-4D97-AF65-F5344CB8AC3E}">
        <p14:creationId xmlns:p14="http://schemas.microsoft.com/office/powerpoint/2010/main" val="2004597768"/>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FFELP Student Loan ABS</a:t>
            </a:r>
          </a:p>
        </p:txBody>
      </p:sp>
      <p:sp>
        <p:nvSpPr>
          <p:cNvPr id="3" name="Content Placeholder 2"/>
          <p:cNvSpPr>
            <a:spLocks noGrp="1"/>
          </p:cNvSpPr>
          <p:nvPr>
            <p:ph idx="1"/>
          </p:nvPr>
        </p:nvSpPr>
        <p:spPr>
          <a:xfrm>
            <a:off x="457200" y="1143001"/>
            <a:ext cx="4953000" cy="4952999"/>
          </a:xfrm>
        </p:spPr>
        <p:txBody>
          <a:bodyPr>
            <a:normAutofit/>
          </a:bodyPr>
          <a:lstStyle/>
          <a:p>
            <a:r>
              <a:rPr lang="en-US" dirty="0">
                <a:solidFill>
                  <a:schemeClr val="bg1">
                    <a:lumMod val="50000"/>
                  </a:schemeClr>
                </a:solidFill>
              </a:rPr>
              <a:t>US </a:t>
            </a:r>
            <a:r>
              <a:rPr lang="en-US" dirty="0" err="1">
                <a:solidFill>
                  <a:schemeClr val="bg1">
                    <a:lumMod val="50000"/>
                  </a:schemeClr>
                </a:solidFill>
              </a:rPr>
              <a:t>Dept</a:t>
            </a:r>
            <a:r>
              <a:rPr lang="en-US" dirty="0">
                <a:solidFill>
                  <a:schemeClr val="bg1">
                    <a:lumMod val="50000"/>
                  </a:schemeClr>
                </a:solidFill>
              </a:rPr>
              <a:t> of Education program</a:t>
            </a:r>
          </a:p>
          <a:p>
            <a:pPr lvl="1"/>
            <a:r>
              <a:rPr lang="en-US" dirty="0">
                <a:solidFill>
                  <a:schemeClr val="bg1">
                    <a:lumMod val="50000"/>
                  </a:schemeClr>
                </a:solidFill>
              </a:rPr>
              <a:t>Loans originated through this program have 97%-100% guarantee (depending on vintage) from US Government </a:t>
            </a:r>
          </a:p>
          <a:p>
            <a:endParaRPr lang="en-US" dirty="0">
              <a:solidFill>
                <a:schemeClr val="bg1">
                  <a:lumMod val="50000"/>
                </a:schemeClr>
              </a:solidFill>
            </a:endParaRPr>
          </a:p>
          <a:p>
            <a:endParaRPr lang="en-US" dirty="0">
              <a:solidFill>
                <a:schemeClr val="bg1">
                  <a:lumMod val="50000"/>
                </a:schemeClr>
              </a:solidFill>
            </a:endParaRPr>
          </a:p>
          <a:p>
            <a:r>
              <a:rPr lang="en-US" dirty="0">
                <a:solidFill>
                  <a:schemeClr val="bg1">
                    <a:lumMod val="50000"/>
                  </a:schemeClr>
                </a:solidFill>
              </a:rPr>
              <a:t>FFELP ABS senior-subordinated structure:</a:t>
            </a:r>
          </a:p>
          <a:p>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a:p>
            <a:r>
              <a:rPr lang="en-US" dirty="0">
                <a:solidFill>
                  <a:schemeClr val="bg1">
                    <a:lumMod val="50000"/>
                  </a:schemeClr>
                </a:solidFill>
              </a:rPr>
              <a:t>Health Care and Education Reconciliation Act of 2010 eliminated the FFELP program. </a:t>
            </a:r>
          </a:p>
          <a:p>
            <a:pPr lvl="1"/>
            <a:r>
              <a:rPr lang="en-US" dirty="0">
                <a:solidFill>
                  <a:schemeClr val="bg1">
                    <a:lumMod val="50000"/>
                  </a:schemeClr>
                </a:solidFill>
              </a:rPr>
              <a:t>All federal student loans now under the Federal Direct Loan Program (FDLP)</a:t>
            </a:r>
          </a:p>
          <a:p>
            <a:pPr lvl="1"/>
            <a:r>
              <a:rPr lang="en-US" dirty="0">
                <a:solidFill>
                  <a:schemeClr val="bg1">
                    <a:lumMod val="50000"/>
                  </a:schemeClr>
                </a:solidFill>
              </a:rPr>
              <a:t>On US Government’s balance sheet rather than securitized</a:t>
            </a:r>
          </a:p>
          <a:p>
            <a:r>
              <a:rPr lang="en-US" dirty="0">
                <a:solidFill>
                  <a:schemeClr val="bg1">
                    <a:lumMod val="50000"/>
                  </a:schemeClr>
                </a:solidFill>
              </a:rPr>
              <a:t>Loans originated in the past are still being securitized</a:t>
            </a:r>
          </a:p>
          <a:p>
            <a:pPr lvl="1"/>
            <a:r>
              <a:rPr lang="en-US" dirty="0">
                <a:solidFill>
                  <a:schemeClr val="bg1">
                    <a:lumMod val="50000"/>
                  </a:schemeClr>
                </a:solidFill>
              </a:rPr>
              <a:t>Rehabilitated loans</a:t>
            </a:r>
          </a:p>
          <a:p>
            <a:pPr lvl="1"/>
            <a:r>
              <a:rPr lang="en-US" dirty="0">
                <a:solidFill>
                  <a:schemeClr val="bg1">
                    <a:lumMod val="50000"/>
                  </a:schemeClr>
                </a:solidFill>
              </a:rPr>
              <a:t>Loans currently funded in warehouse facilities</a:t>
            </a:r>
          </a:p>
          <a:p>
            <a:endParaRPr lang="en-US" dirty="0">
              <a:solidFill>
                <a:schemeClr val="bg1">
                  <a:lumMod val="50000"/>
                </a:schemeClr>
              </a:solidFill>
            </a:endParaRPr>
          </a:p>
        </p:txBody>
      </p:sp>
      <p:sp>
        <p:nvSpPr>
          <p:cNvPr id="6" name="17480367.25225.8528.854681"/>
          <p:cNvSpPr>
            <a:spLocks noChangeArrowheads="1"/>
          </p:cNvSpPr>
          <p:nvPr>
            <p:custDataLst>
              <p:tags r:id="rId1"/>
            </p:custDataLst>
          </p:nvPr>
        </p:nvSpPr>
        <p:spPr bwMode="auto">
          <a:xfrm>
            <a:off x="6096000" y="5105401"/>
            <a:ext cx="2743200" cy="458255"/>
          </a:xfrm>
          <a:prstGeom prst="rect">
            <a:avLst/>
          </a:prstGeom>
          <a:noFill/>
          <a:ln>
            <a:noFill/>
          </a:ln>
          <a:effectLst/>
          <a:extLst>
            <a:ext uri="{909E8E84-426E-40DD-AFC4-6F175D3DCCD1}">
              <a14:hiddenFill xmlns:a14="http://schemas.microsoft.com/office/drawing/2010/main">
                <a:solidFill>
                  <a:srgbClr val="E7F5E8"/>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152" rIns="0" bIns="0" anchor="b"/>
          <a:lstStyle/>
          <a:p>
            <a:pPr>
              <a:spcBef>
                <a:spcPct val="20000"/>
              </a:spcBef>
              <a:tabLst>
                <a:tab pos="8864600" algn="r"/>
              </a:tabLst>
            </a:pPr>
            <a:r>
              <a:rPr lang="en-US" sz="800" dirty="0">
                <a:solidFill>
                  <a:srgbClr val="000000"/>
                </a:solidFill>
                <a:latin typeface="Arial" pitchFamily="34" charset="0"/>
              </a:rPr>
              <a:t>Loans originated before 10/1/93:   100% guarantee </a:t>
            </a:r>
          </a:p>
          <a:p>
            <a:pPr marL="114300" indent="-114300">
              <a:spcBef>
                <a:spcPct val="20000"/>
              </a:spcBef>
              <a:tabLst>
                <a:tab pos="8864600" algn="r"/>
              </a:tabLst>
            </a:pPr>
            <a:r>
              <a:rPr lang="en-US" sz="800" dirty="0">
                <a:solidFill>
                  <a:srgbClr val="000000"/>
                </a:solidFill>
                <a:latin typeface="Arial" pitchFamily="34" charset="0"/>
              </a:rPr>
              <a:t>                          10/1/93 - 7/1/06:   98% guarantee</a:t>
            </a:r>
          </a:p>
          <a:p>
            <a:pPr marL="114300" indent="-114300">
              <a:spcBef>
                <a:spcPct val="20000"/>
              </a:spcBef>
              <a:tabLst>
                <a:tab pos="8864600" algn="r"/>
              </a:tabLst>
            </a:pPr>
            <a:r>
              <a:rPr lang="en-US" sz="800" dirty="0">
                <a:solidFill>
                  <a:srgbClr val="000000"/>
                </a:solidFill>
                <a:latin typeface="Arial" pitchFamily="34" charset="0"/>
              </a:rPr>
              <a:t>         After 7/1/06; before 7/1/10:   97% guarantee</a:t>
            </a:r>
          </a:p>
        </p:txBody>
      </p:sp>
      <p:sp>
        <p:nvSpPr>
          <p:cNvPr id="7" name="TextBox 6"/>
          <p:cNvSpPr txBox="1"/>
          <p:nvPr/>
        </p:nvSpPr>
        <p:spPr>
          <a:xfrm>
            <a:off x="6096000" y="5578631"/>
            <a:ext cx="1489190" cy="276999"/>
          </a:xfrm>
          <a:prstGeom prst="rect">
            <a:avLst/>
          </a:prstGeom>
          <a:noFill/>
        </p:spPr>
        <p:txBody>
          <a:bodyPr wrap="none" rtlCol="0">
            <a:spAutoFit/>
          </a:bodyPr>
          <a:lstStyle/>
          <a:p>
            <a:r>
              <a:rPr lang="en-US" sz="1200" dirty="0"/>
              <a:t>Source: J. Kuropatkin</a:t>
            </a:r>
          </a:p>
        </p:txBody>
      </p:sp>
      <p:pic>
        <p:nvPicPr>
          <p:cNvPr id="235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1371601"/>
            <a:ext cx="1295400" cy="3675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3800" y="1371600"/>
            <a:ext cx="1295400" cy="3726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AutoShape 27"/>
          <p:cNvSpPr>
            <a:spLocks noChangeArrowheads="1"/>
          </p:cNvSpPr>
          <p:nvPr/>
        </p:nvSpPr>
        <p:spPr bwMode="auto">
          <a:xfrm>
            <a:off x="6942532" y="3120564"/>
            <a:ext cx="642658" cy="308436"/>
          </a:xfrm>
          <a:prstGeom prst="rightArrow">
            <a:avLst>
              <a:gd name="adj1" fmla="val 50000"/>
              <a:gd name="adj2" fmla="val 87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TextBox 15"/>
          <p:cNvSpPr txBox="1"/>
          <p:nvPr/>
        </p:nvSpPr>
        <p:spPr>
          <a:xfrm>
            <a:off x="381000" y="6490900"/>
            <a:ext cx="1088118" cy="276999"/>
          </a:xfrm>
          <a:prstGeom prst="rect">
            <a:avLst/>
          </a:prstGeom>
          <a:noFill/>
        </p:spPr>
        <p:txBody>
          <a:bodyPr wrap="none" rtlCol="0">
            <a:spAutoFit/>
          </a:bodyPr>
          <a:lstStyle/>
          <a:p>
            <a:r>
              <a:rPr lang="en-US" sz="1200" dirty="0"/>
              <a:t>Source: SIFMA</a:t>
            </a:r>
          </a:p>
        </p:txBody>
      </p:sp>
      <p:sp>
        <p:nvSpPr>
          <p:cNvPr id="17" name="TextBox 16"/>
          <p:cNvSpPr txBox="1"/>
          <p:nvPr/>
        </p:nvSpPr>
        <p:spPr>
          <a:xfrm>
            <a:off x="5064470" y="6567100"/>
            <a:ext cx="1655581" cy="276999"/>
          </a:xfrm>
          <a:prstGeom prst="rect">
            <a:avLst/>
          </a:prstGeom>
          <a:noFill/>
        </p:spPr>
        <p:txBody>
          <a:bodyPr wrap="none" rtlCol="0">
            <a:spAutoFit/>
          </a:bodyPr>
          <a:lstStyle/>
          <a:p>
            <a:r>
              <a:rPr lang="en-US" sz="1200" dirty="0"/>
              <a:t>Source: BAML Research</a:t>
            </a:r>
          </a:p>
        </p:txBody>
      </p:sp>
      <p:sp>
        <p:nvSpPr>
          <p:cNvPr id="12" name="TextBox 11"/>
          <p:cNvSpPr txBox="1"/>
          <p:nvPr/>
        </p:nvSpPr>
        <p:spPr>
          <a:xfrm>
            <a:off x="5105401" y="304800"/>
            <a:ext cx="3657600" cy="738664"/>
          </a:xfrm>
          <a:prstGeom prst="rect">
            <a:avLst/>
          </a:prstGeom>
          <a:noFill/>
        </p:spPr>
        <p:txBody>
          <a:bodyPr wrap="square" rtlCol="0">
            <a:spAutoFit/>
          </a:bodyPr>
          <a:lstStyle/>
          <a:p>
            <a:r>
              <a:rPr lang="en-US" sz="1400" i="1" dirty="0"/>
              <a:t>We will not spend much time on SLABS because there are no new issuances. There are still bonds issued in years past</a:t>
            </a:r>
          </a:p>
        </p:txBody>
      </p:sp>
    </p:spTree>
    <p:extLst>
      <p:ext uri="{BB962C8B-B14F-4D97-AF65-F5344CB8AC3E}">
        <p14:creationId xmlns:p14="http://schemas.microsoft.com/office/powerpoint/2010/main" val="3824833127"/>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Credit Cards</a:t>
            </a:r>
          </a:p>
        </p:txBody>
      </p:sp>
      <p:sp>
        <p:nvSpPr>
          <p:cNvPr id="3" name="Content Placeholder 2"/>
          <p:cNvSpPr>
            <a:spLocks noGrp="1"/>
          </p:cNvSpPr>
          <p:nvPr>
            <p:ph idx="1"/>
          </p:nvPr>
        </p:nvSpPr>
        <p:spPr>
          <a:xfrm>
            <a:off x="457200" y="1143001"/>
            <a:ext cx="8229600" cy="5382398"/>
          </a:xfrm>
        </p:spPr>
        <p:txBody>
          <a:bodyPr>
            <a:normAutofit/>
          </a:bodyPr>
          <a:lstStyle/>
          <a:p>
            <a:pPr>
              <a:buNone/>
            </a:pPr>
            <a:r>
              <a:rPr lang="en-US" dirty="0"/>
              <a:t>Credit Card receivables are non-amortizing loans </a:t>
            </a:r>
          </a:p>
          <a:p>
            <a:pPr lvl="1"/>
            <a:r>
              <a:rPr lang="en-US" dirty="0"/>
              <a:t>There is no schedule of </a:t>
            </a:r>
            <a:r>
              <a:rPr lang="en-US" i="1" dirty="0"/>
              <a:t>periodic</a:t>
            </a:r>
            <a:r>
              <a:rPr lang="en-US" dirty="0"/>
              <a:t> principal payments</a:t>
            </a:r>
          </a:p>
          <a:p>
            <a:pPr lvl="1"/>
            <a:r>
              <a:rPr lang="en-US" dirty="0"/>
              <a:t>“Prepayment” does not apply for a pool of credit card receivable loans</a:t>
            </a:r>
          </a:p>
          <a:p>
            <a:endParaRPr lang="en-US" dirty="0"/>
          </a:p>
          <a:p>
            <a:endParaRPr lang="en-US" dirty="0"/>
          </a:p>
          <a:p>
            <a:r>
              <a:rPr lang="en-US" dirty="0"/>
              <a:t>Two periods:</a:t>
            </a:r>
          </a:p>
          <a:p>
            <a:pPr lvl="1"/>
            <a:r>
              <a:rPr lang="en-US" dirty="0"/>
              <a:t>“Lockout” or “</a:t>
            </a:r>
            <a:r>
              <a:rPr lang="en-US" b="1" dirty="0">
                <a:solidFill>
                  <a:schemeClr val="tx2"/>
                </a:solidFill>
              </a:rPr>
              <a:t>Revolving</a:t>
            </a:r>
            <a:r>
              <a:rPr lang="en-US" dirty="0"/>
              <a:t>” period</a:t>
            </a:r>
          </a:p>
          <a:p>
            <a:pPr lvl="2"/>
            <a:r>
              <a:rPr lang="en-US" dirty="0"/>
              <a:t>Assets are added to the deal; period can last for years</a:t>
            </a:r>
          </a:p>
          <a:p>
            <a:pPr lvl="1"/>
            <a:r>
              <a:rPr lang="en-US" dirty="0"/>
              <a:t>“Amortizing” or “Accumulation” period</a:t>
            </a:r>
          </a:p>
          <a:p>
            <a:pPr lvl="2"/>
            <a:r>
              <a:rPr lang="en-US" dirty="0"/>
              <a:t>Current and accumulated payments are distributed to investors</a:t>
            </a:r>
          </a:p>
          <a:p>
            <a:pPr lvl="2"/>
            <a:r>
              <a:rPr lang="en-US" dirty="0"/>
              <a:t>If certain events occur, there can be early amortization of principal</a:t>
            </a:r>
          </a:p>
        </p:txBody>
      </p:sp>
      <p:sp>
        <p:nvSpPr>
          <p:cNvPr id="25" name="TextBox 24"/>
          <p:cNvSpPr txBox="1"/>
          <p:nvPr/>
        </p:nvSpPr>
        <p:spPr>
          <a:xfrm>
            <a:off x="457200" y="6248400"/>
            <a:ext cx="1408719" cy="276999"/>
          </a:xfrm>
          <a:prstGeom prst="rect">
            <a:avLst/>
          </a:prstGeom>
          <a:noFill/>
        </p:spPr>
        <p:txBody>
          <a:bodyPr wrap="none" rtlCol="0">
            <a:spAutoFit/>
          </a:bodyPr>
          <a:lstStyle/>
          <a:p>
            <a:r>
              <a:rPr lang="en-US" sz="1200" dirty="0"/>
              <a:t>Source: C. Mohebbi</a:t>
            </a:r>
          </a:p>
        </p:txBody>
      </p:sp>
    </p:spTree>
    <p:extLst>
      <p:ext uri="{BB962C8B-B14F-4D97-AF65-F5344CB8AC3E}">
        <p14:creationId xmlns:p14="http://schemas.microsoft.com/office/powerpoint/2010/main" val="3604078990"/>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Student Loan ABS</a:t>
            </a:r>
          </a:p>
        </p:txBody>
      </p:sp>
      <p:sp>
        <p:nvSpPr>
          <p:cNvPr id="3" name="Content Placeholder 2"/>
          <p:cNvSpPr>
            <a:spLocks noGrp="1"/>
          </p:cNvSpPr>
          <p:nvPr>
            <p:ph idx="1"/>
          </p:nvPr>
        </p:nvSpPr>
        <p:spPr>
          <a:xfrm>
            <a:off x="457200" y="3962400"/>
            <a:ext cx="3200400" cy="2057398"/>
          </a:xfrm>
        </p:spPr>
        <p:txBody>
          <a:bodyPr>
            <a:normAutofit/>
          </a:bodyPr>
          <a:lstStyle/>
          <a:p>
            <a:r>
              <a:rPr lang="en-US" dirty="0">
                <a:solidFill>
                  <a:schemeClr val="bg1">
                    <a:lumMod val="50000"/>
                  </a:schemeClr>
                </a:solidFill>
              </a:rPr>
              <a:t>Loans originated pre-2010 are still being securitized </a:t>
            </a:r>
          </a:p>
          <a:p>
            <a:pPr lvl="1"/>
            <a:r>
              <a:rPr lang="en-US" dirty="0">
                <a:solidFill>
                  <a:schemeClr val="bg1">
                    <a:lumMod val="50000"/>
                  </a:schemeClr>
                </a:solidFill>
              </a:rPr>
              <a:t>Restructurings of ABS</a:t>
            </a:r>
          </a:p>
          <a:p>
            <a:pPr lvl="1"/>
            <a:r>
              <a:rPr lang="en-US" dirty="0">
                <a:solidFill>
                  <a:schemeClr val="bg1">
                    <a:lumMod val="50000"/>
                  </a:schemeClr>
                </a:solidFill>
              </a:rPr>
              <a:t>Rehabilitated loans</a:t>
            </a:r>
          </a:p>
          <a:p>
            <a:pPr lvl="1"/>
            <a:r>
              <a:rPr lang="en-US" dirty="0">
                <a:solidFill>
                  <a:schemeClr val="bg1">
                    <a:lumMod val="50000"/>
                  </a:schemeClr>
                </a:solidFill>
              </a:rPr>
              <a:t>Loans funded in warehouse facilities</a:t>
            </a:r>
          </a:p>
          <a:p>
            <a:r>
              <a:rPr lang="en-US" dirty="0">
                <a:solidFill>
                  <a:schemeClr val="bg1">
                    <a:lumMod val="50000"/>
                  </a:schemeClr>
                </a:solidFill>
              </a:rPr>
              <a:t>Private label issuance fairly stable</a:t>
            </a:r>
          </a:p>
        </p:txBody>
      </p:sp>
      <p:pic>
        <p:nvPicPr>
          <p:cNvPr id="9" name="Picture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6124" y="1562923"/>
            <a:ext cx="5026876" cy="2475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4167624"/>
            <a:ext cx="4143751" cy="246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7772400" y="3761601"/>
            <a:ext cx="1011815" cy="261610"/>
          </a:xfrm>
          <a:prstGeom prst="rect">
            <a:avLst/>
          </a:prstGeom>
          <a:noFill/>
        </p:spPr>
        <p:txBody>
          <a:bodyPr wrap="none" rtlCol="0">
            <a:spAutoFit/>
          </a:bodyPr>
          <a:lstStyle/>
          <a:p>
            <a:r>
              <a:rPr lang="en-US" sz="1050" dirty="0"/>
              <a:t>Source: SIFMA</a:t>
            </a:r>
          </a:p>
        </p:txBody>
      </p:sp>
      <p:sp>
        <p:nvSpPr>
          <p:cNvPr id="12" name="TextBox 11"/>
          <p:cNvSpPr txBox="1"/>
          <p:nvPr/>
        </p:nvSpPr>
        <p:spPr>
          <a:xfrm>
            <a:off x="6825908" y="6324600"/>
            <a:ext cx="1479892" cy="253916"/>
          </a:xfrm>
          <a:prstGeom prst="rect">
            <a:avLst/>
          </a:prstGeom>
          <a:noFill/>
        </p:spPr>
        <p:txBody>
          <a:bodyPr wrap="none" rtlCol="0">
            <a:spAutoFit/>
          </a:bodyPr>
          <a:lstStyle/>
          <a:p>
            <a:r>
              <a:rPr lang="en-US" sz="1050" dirty="0"/>
              <a:t>Source: BAML Research</a:t>
            </a:r>
          </a:p>
        </p:txBody>
      </p:sp>
      <p:sp>
        <p:nvSpPr>
          <p:cNvPr id="15" name="TextBox 14"/>
          <p:cNvSpPr txBox="1"/>
          <p:nvPr/>
        </p:nvSpPr>
        <p:spPr>
          <a:xfrm>
            <a:off x="3962400" y="1219200"/>
            <a:ext cx="4648200" cy="307777"/>
          </a:xfrm>
          <a:prstGeom prst="rect">
            <a:avLst/>
          </a:prstGeom>
          <a:noFill/>
        </p:spPr>
        <p:txBody>
          <a:bodyPr wrap="square" rtlCol="0">
            <a:spAutoFit/>
          </a:bodyPr>
          <a:lstStyle/>
          <a:p>
            <a:r>
              <a:rPr lang="en-US" sz="1400" dirty="0"/>
              <a:t>Student Loan ABS Outstanding</a:t>
            </a:r>
          </a:p>
        </p:txBody>
      </p:sp>
      <p:sp>
        <p:nvSpPr>
          <p:cNvPr id="16" name="TextBox 15"/>
          <p:cNvSpPr txBox="1"/>
          <p:nvPr/>
        </p:nvSpPr>
        <p:spPr>
          <a:xfrm>
            <a:off x="3962400" y="3959423"/>
            <a:ext cx="4648200" cy="307777"/>
          </a:xfrm>
          <a:prstGeom prst="rect">
            <a:avLst/>
          </a:prstGeom>
          <a:noFill/>
        </p:spPr>
        <p:txBody>
          <a:bodyPr wrap="square" rtlCol="0">
            <a:spAutoFit/>
          </a:bodyPr>
          <a:lstStyle/>
          <a:p>
            <a:r>
              <a:rPr lang="en-US" sz="1400" dirty="0"/>
              <a:t>Student Loan ABS Issuance</a:t>
            </a:r>
          </a:p>
        </p:txBody>
      </p:sp>
    </p:spTree>
    <p:extLst>
      <p:ext uri="{BB962C8B-B14F-4D97-AF65-F5344CB8AC3E}">
        <p14:creationId xmlns:p14="http://schemas.microsoft.com/office/powerpoint/2010/main" val="2923313834"/>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Market Place Lending</a:t>
            </a:r>
          </a:p>
        </p:txBody>
      </p:sp>
      <p:sp>
        <p:nvSpPr>
          <p:cNvPr id="5" name="Content Placeholder 4"/>
          <p:cNvSpPr>
            <a:spLocks noGrp="1"/>
          </p:cNvSpPr>
          <p:nvPr>
            <p:ph idx="1"/>
          </p:nvPr>
        </p:nvSpPr>
        <p:spPr>
          <a:xfrm>
            <a:off x="457200" y="1219200"/>
            <a:ext cx="7391400" cy="1371600"/>
          </a:xfrm>
        </p:spPr>
        <p:txBody>
          <a:bodyPr>
            <a:normAutofit/>
          </a:bodyPr>
          <a:lstStyle/>
          <a:p>
            <a:pPr marL="0" indent="0">
              <a:buNone/>
            </a:pPr>
            <a:r>
              <a:rPr lang="en-US" dirty="0"/>
              <a:t>What is it?</a:t>
            </a:r>
          </a:p>
          <a:p>
            <a:r>
              <a:rPr lang="en-US" dirty="0"/>
              <a:t>An online platform that matches borrowers and lenders</a:t>
            </a:r>
          </a:p>
          <a:p>
            <a:r>
              <a:rPr lang="en-US" dirty="0"/>
              <a:t>Quicker lending process than traditional bank lending</a:t>
            </a:r>
          </a:p>
          <a:p>
            <a:r>
              <a:rPr lang="en-US" dirty="0"/>
              <a:t>Serves “underserved” populations</a:t>
            </a:r>
          </a:p>
          <a:p>
            <a:r>
              <a:rPr lang="en-US" dirty="0"/>
              <a:t>“Unsecured” lending</a:t>
            </a:r>
          </a:p>
        </p:txBody>
      </p:sp>
      <p:sp>
        <p:nvSpPr>
          <p:cNvPr id="7" name="TextBox 6"/>
          <p:cNvSpPr txBox="1"/>
          <p:nvPr/>
        </p:nvSpPr>
        <p:spPr>
          <a:xfrm>
            <a:off x="768232" y="6535281"/>
            <a:ext cx="5632568" cy="276999"/>
          </a:xfrm>
          <a:prstGeom prst="rect">
            <a:avLst/>
          </a:prstGeom>
          <a:noFill/>
        </p:spPr>
        <p:txBody>
          <a:bodyPr wrap="none" rtlCol="0">
            <a:spAutoFit/>
          </a:bodyPr>
          <a:lstStyle/>
          <a:p>
            <a:r>
              <a:rPr lang="en-US" sz="1200" dirty="0"/>
              <a:t>Source: </a:t>
            </a:r>
            <a:r>
              <a:rPr lang="en-US" sz="1200" dirty="0" err="1"/>
              <a:t>MarketPlace</a:t>
            </a:r>
            <a:r>
              <a:rPr lang="en-US" sz="1200" dirty="0"/>
              <a:t> Lending  &amp; Securitization, Dec. 17, 2015, Morgan Stanley Research</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5" y="2743200"/>
            <a:ext cx="721995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971647" y="6019800"/>
            <a:ext cx="2609753" cy="276999"/>
          </a:xfrm>
          <a:prstGeom prst="rect">
            <a:avLst/>
          </a:prstGeom>
          <a:noFill/>
        </p:spPr>
        <p:txBody>
          <a:bodyPr wrap="none" rtlCol="0">
            <a:spAutoFit/>
          </a:bodyPr>
          <a:lstStyle/>
          <a:p>
            <a:r>
              <a:rPr lang="en-US" sz="1200" b="1" dirty="0"/>
              <a:t>Lenders are anonymous to borrowers </a:t>
            </a:r>
            <a:endParaRPr lang="en-US" sz="1200" dirty="0"/>
          </a:p>
        </p:txBody>
      </p:sp>
      <p:sp>
        <p:nvSpPr>
          <p:cNvPr id="9" name="TextBox 8"/>
          <p:cNvSpPr txBox="1"/>
          <p:nvPr/>
        </p:nvSpPr>
        <p:spPr>
          <a:xfrm>
            <a:off x="5619847" y="6019800"/>
            <a:ext cx="2550442" cy="276999"/>
          </a:xfrm>
          <a:prstGeom prst="rect">
            <a:avLst/>
          </a:prstGeom>
          <a:noFill/>
        </p:spPr>
        <p:txBody>
          <a:bodyPr wrap="none" rtlCol="0">
            <a:spAutoFit/>
          </a:bodyPr>
          <a:lstStyle/>
          <a:p>
            <a:r>
              <a:rPr lang="en-US" sz="1200" b="1" dirty="0"/>
              <a:t>Borrowers are anonymous to lenders</a:t>
            </a:r>
            <a:endParaRPr lang="en-US" sz="1200" dirty="0"/>
          </a:p>
        </p:txBody>
      </p:sp>
    </p:spTree>
    <p:extLst>
      <p:ext uri="{BB962C8B-B14F-4D97-AF65-F5344CB8AC3E}">
        <p14:creationId xmlns:p14="http://schemas.microsoft.com/office/powerpoint/2010/main" val="1230237767"/>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MPL: Overview of U.S.</a:t>
            </a:r>
          </a:p>
        </p:txBody>
      </p:sp>
      <p:sp>
        <p:nvSpPr>
          <p:cNvPr id="5" name="Content Placeholder 4"/>
          <p:cNvSpPr>
            <a:spLocks noGrp="1"/>
          </p:cNvSpPr>
          <p:nvPr>
            <p:ph idx="1"/>
          </p:nvPr>
        </p:nvSpPr>
        <p:spPr>
          <a:xfrm>
            <a:off x="457200" y="990600"/>
            <a:ext cx="7086600" cy="1447800"/>
          </a:xfrm>
        </p:spPr>
        <p:txBody>
          <a:bodyPr>
            <a:normAutofit/>
          </a:bodyPr>
          <a:lstStyle/>
          <a:p>
            <a:r>
              <a:rPr lang="en-US" dirty="0"/>
              <a:t>Tiny % of U.S. Consumer Lending Origination (2014)</a:t>
            </a:r>
          </a:p>
          <a:p>
            <a:endParaRPr lang="en-US" dirty="0"/>
          </a:p>
          <a:p>
            <a:r>
              <a:rPr lang="en-US" dirty="0"/>
              <a:t>Sectors: Unsecured Consumer Lending, Small/Medium Business, Student Loans</a:t>
            </a:r>
          </a:p>
          <a:p>
            <a:endParaRPr lang="en-US" dirty="0"/>
          </a:p>
          <a:p>
            <a:r>
              <a:rPr lang="en-US" dirty="0"/>
              <a:t>Growing rapidly, but securitization levels are low</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706" y="2211053"/>
            <a:ext cx="4028694" cy="4003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68232" y="6243935"/>
            <a:ext cx="8070968" cy="276999"/>
          </a:xfrm>
          <a:prstGeom prst="rect">
            <a:avLst/>
          </a:prstGeom>
          <a:noFill/>
        </p:spPr>
        <p:txBody>
          <a:bodyPr wrap="square" rtlCol="0">
            <a:spAutoFit/>
          </a:bodyPr>
          <a:lstStyle/>
          <a:p>
            <a:r>
              <a:rPr lang="en-US" sz="1200" dirty="0"/>
              <a:t>Source: </a:t>
            </a:r>
            <a:r>
              <a:rPr lang="en-US" sz="1200" dirty="0" err="1"/>
              <a:t>MarketPlace</a:t>
            </a:r>
            <a:r>
              <a:rPr lang="en-US" sz="1200" dirty="0"/>
              <a:t> Lending  &amp; Securitization, May 19 &amp; Dec 17, 2015, Morgan Stanley Research</a:t>
            </a:r>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399" y="4229100"/>
            <a:ext cx="3648075"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1143000" y="3733800"/>
            <a:ext cx="381000" cy="3810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676400"/>
            <a:ext cx="3714750"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553200" y="1704201"/>
            <a:ext cx="1143000" cy="338554"/>
          </a:xfrm>
          <a:prstGeom prst="rect">
            <a:avLst/>
          </a:prstGeom>
          <a:noFill/>
        </p:spPr>
        <p:txBody>
          <a:bodyPr wrap="square" rtlCol="0">
            <a:spAutoFit/>
          </a:bodyPr>
          <a:lstStyle/>
          <a:p>
            <a:r>
              <a:rPr lang="en-US" sz="1600" dirty="0"/>
              <a:t>Issuance</a:t>
            </a:r>
          </a:p>
        </p:txBody>
      </p:sp>
      <p:sp>
        <p:nvSpPr>
          <p:cNvPr id="11" name="TextBox 10"/>
          <p:cNvSpPr txBox="1"/>
          <p:nvPr/>
        </p:nvSpPr>
        <p:spPr>
          <a:xfrm>
            <a:off x="6019800" y="3914001"/>
            <a:ext cx="2514600" cy="276999"/>
          </a:xfrm>
          <a:prstGeom prst="rect">
            <a:avLst/>
          </a:prstGeom>
          <a:noFill/>
        </p:spPr>
        <p:txBody>
          <a:bodyPr wrap="square" rtlCol="0">
            <a:spAutoFit/>
          </a:bodyPr>
          <a:lstStyle/>
          <a:p>
            <a:r>
              <a:rPr lang="en-US" sz="1200" dirty="0"/>
              <a:t>Source: Wells Fargo Securities</a:t>
            </a:r>
          </a:p>
        </p:txBody>
      </p:sp>
    </p:spTree>
    <p:extLst>
      <p:ext uri="{BB962C8B-B14F-4D97-AF65-F5344CB8AC3E}">
        <p14:creationId xmlns:p14="http://schemas.microsoft.com/office/powerpoint/2010/main" val="522617196"/>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MPL vs Corporate Bonds</a:t>
            </a:r>
          </a:p>
        </p:txBody>
      </p:sp>
      <p:sp>
        <p:nvSpPr>
          <p:cNvPr id="5" name="Content Placeholder 4"/>
          <p:cNvSpPr>
            <a:spLocks noGrp="1"/>
          </p:cNvSpPr>
          <p:nvPr>
            <p:ph idx="1"/>
          </p:nvPr>
        </p:nvSpPr>
        <p:spPr>
          <a:xfrm>
            <a:off x="457200" y="1524000"/>
            <a:ext cx="5486400" cy="533400"/>
          </a:xfrm>
        </p:spPr>
        <p:txBody>
          <a:bodyPr>
            <a:normAutofit/>
          </a:bodyPr>
          <a:lstStyle/>
          <a:p>
            <a:r>
              <a:rPr lang="en-US" dirty="0"/>
              <a:t>Much less liquid than corporate bonds</a:t>
            </a:r>
          </a:p>
          <a:p>
            <a:r>
              <a:rPr lang="en-US" dirty="0"/>
              <a:t>Spreads much wider than corporate bond spreads</a:t>
            </a:r>
          </a:p>
        </p:txBody>
      </p:sp>
      <p:sp>
        <p:nvSpPr>
          <p:cNvPr id="11" name="TextBox 10"/>
          <p:cNvSpPr txBox="1"/>
          <p:nvPr/>
        </p:nvSpPr>
        <p:spPr>
          <a:xfrm>
            <a:off x="685800" y="6352401"/>
            <a:ext cx="2514600" cy="276999"/>
          </a:xfrm>
          <a:prstGeom prst="rect">
            <a:avLst/>
          </a:prstGeom>
          <a:noFill/>
        </p:spPr>
        <p:txBody>
          <a:bodyPr wrap="square" rtlCol="0">
            <a:spAutoFit/>
          </a:bodyPr>
          <a:lstStyle/>
          <a:p>
            <a:r>
              <a:rPr lang="en-US" sz="1200" dirty="0"/>
              <a:t>Source: Wells Fargo Securities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352675"/>
            <a:ext cx="3790950" cy="26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325" y="2386012"/>
            <a:ext cx="3800475"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869"/>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MPL: Key Players U.S. as of mid-2014</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088" y="1219200"/>
            <a:ext cx="6981825" cy="454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68232" y="6400800"/>
            <a:ext cx="5632568" cy="276999"/>
          </a:xfrm>
          <a:prstGeom prst="rect">
            <a:avLst/>
          </a:prstGeom>
          <a:noFill/>
        </p:spPr>
        <p:txBody>
          <a:bodyPr wrap="none" rtlCol="0">
            <a:spAutoFit/>
          </a:bodyPr>
          <a:lstStyle/>
          <a:p>
            <a:r>
              <a:rPr lang="en-US" sz="1200" dirty="0"/>
              <a:t>Source: </a:t>
            </a:r>
            <a:r>
              <a:rPr lang="en-US" sz="1200" dirty="0" err="1"/>
              <a:t>MarketPlace</a:t>
            </a:r>
            <a:r>
              <a:rPr lang="en-US" sz="1200" dirty="0"/>
              <a:t> Lending  &amp; Securitization, Dec. 17, 2015, Morgan Stanley Research</a:t>
            </a:r>
          </a:p>
        </p:txBody>
      </p:sp>
    </p:spTree>
    <p:extLst>
      <p:ext uri="{BB962C8B-B14F-4D97-AF65-F5344CB8AC3E}">
        <p14:creationId xmlns:p14="http://schemas.microsoft.com/office/powerpoint/2010/main" val="2372203597"/>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MPL: Key Players Globally</a:t>
            </a:r>
          </a:p>
        </p:txBody>
      </p:sp>
      <p:sp>
        <p:nvSpPr>
          <p:cNvPr id="9" name="TextBox 8"/>
          <p:cNvSpPr txBox="1"/>
          <p:nvPr/>
        </p:nvSpPr>
        <p:spPr>
          <a:xfrm>
            <a:off x="3429000" y="6400798"/>
            <a:ext cx="2746393" cy="276999"/>
          </a:xfrm>
          <a:prstGeom prst="rect">
            <a:avLst/>
          </a:prstGeom>
          <a:noFill/>
        </p:spPr>
        <p:txBody>
          <a:bodyPr wrap="none" rtlCol="0">
            <a:spAutoFit/>
          </a:bodyPr>
          <a:lstStyle/>
          <a:p>
            <a:r>
              <a:rPr lang="en-US" sz="1200" dirty="0"/>
              <a:t>Source: Wall Street Journal; Feb 22, 2017</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676400"/>
            <a:ext cx="2713019" cy="447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77" y="1728787"/>
            <a:ext cx="2943225"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5638691"/>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MPL: Global Snapshot</a:t>
            </a:r>
          </a:p>
        </p:txBody>
      </p:sp>
      <p:sp>
        <p:nvSpPr>
          <p:cNvPr id="5" name="Content Placeholder 4"/>
          <p:cNvSpPr>
            <a:spLocks noGrp="1"/>
          </p:cNvSpPr>
          <p:nvPr>
            <p:ph idx="1"/>
          </p:nvPr>
        </p:nvSpPr>
        <p:spPr>
          <a:xfrm>
            <a:off x="457200" y="990600"/>
            <a:ext cx="8382000" cy="2838450"/>
          </a:xfrm>
        </p:spPr>
        <p:txBody>
          <a:bodyPr>
            <a:normAutofit/>
          </a:bodyPr>
          <a:lstStyle/>
          <a:p>
            <a:r>
              <a:rPr lang="en-US" dirty="0"/>
              <a:t>$24Bn in lending (2014)</a:t>
            </a:r>
          </a:p>
          <a:p>
            <a:pPr marL="400050" lvl="1" indent="0">
              <a:buNone/>
            </a:pPr>
            <a:r>
              <a:rPr lang="en-US" dirty="0"/>
              <a:t>USA: $12Bn, followed by China and UK</a:t>
            </a:r>
          </a:p>
          <a:p>
            <a:endParaRPr lang="en-US" dirty="0"/>
          </a:p>
          <a:p>
            <a:endParaRPr lang="en-US" dirty="0"/>
          </a:p>
          <a:p>
            <a:endParaRPr lang="en-US" dirty="0"/>
          </a:p>
          <a:p>
            <a:endParaRPr lang="en-US" dirty="0"/>
          </a:p>
          <a:p>
            <a:endParaRPr lang="en-US" dirty="0"/>
          </a:p>
          <a:p>
            <a:endParaRPr lang="en-US" dirty="0"/>
          </a:p>
          <a:p>
            <a:endParaRPr lang="en-US" dirty="0"/>
          </a:p>
          <a:p>
            <a:r>
              <a:rPr lang="en-US" dirty="0"/>
              <a:t>Examples of offerings from a </a:t>
            </a:r>
            <a:r>
              <a:rPr lang="en-US" dirty="0" err="1"/>
              <a:t>MarketPlace</a:t>
            </a:r>
            <a:r>
              <a:rPr lang="en-US" dirty="0"/>
              <a:t> Lender in China: E</a:t>
            </a:r>
            <a:r>
              <a:rPr lang="zh-CN" altLang="en-US" dirty="0"/>
              <a:t>租宝</a:t>
            </a:r>
            <a:endParaRPr lang="en-US" dirty="0"/>
          </a:p>
        </p:txBody>
      </p:sp>
      <p:sp>
        <p:nvSpPr>
          <p:cNvPr id="9" name="TextBox 8"/>
          <p:cNvSpPr txBox="1"/>
          <p:nvPr/>
        </p:nvSpPr>
        <p:spPr>
          <a:xfrm>
            <a:off x="768232" y="6352401"/>
            <a:ext cx="3194168" cy="276999"/>
          </a:xfrm>
          <a:prstGeom prst="rect">
            <a:avLst/>
          </a:prstGeom>
          <a:noFill/>
        </p:spPr>
        <p:txBody>
          <a:bodyPr wrap="square" rtlCol="0">
            <a:spAutoFit/>
          </a:bodyPr>
          <a:lstStyle/>
          <a:p>
            <a:r>
              <a:rPr lang="en-US" sz="1200" dirty="0"/>
              <a:t>Source: The internet, silly.</a:t>
            </a:r>
          </a:p>
        </p:txBody>
      </p:sp>
      <p:pic>
        <p:nvPicPr>
          <p:cNvPr id="4098" name="Picture 2" descr="image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713623"/>
            <a:ext cx="3514607" cy="261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1" descr="image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271" y="3713624"/>
            <a:ext cx="3988753" cy="261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531" y="772394"/>
            <a:ext cx="3803869" cy="2479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8944028"/>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MPL: Unexpected Risks</a:t>
            </a:r>
          </a:p>
        </p:txBody>
      </p:sp>
      <p:sp>
        <p:nvSpPr>
          <p:cNvPr id="9" name="TextBox 8"/>
          <p:cNvSpPr txBox="1"/>
          <p:nvPr/>
        </p:nvSpPr>
        <p:spPr>
          <a:xfrm>
            <a:off x="768232" y="6019800"/>
            <a:ext cx="3194168" cy="276999"/>
          </a:xfrm>
          <a:prstGeom prst="rect">
            <a:avLst/>
          </a:prstGeom>
          <a:noFill/>
        </p:spPr>
        <p:txBody>
          <a:bodyPr wrap="square" rtlCol="0">
            <a:spAutoFit/>
          </a:bodyPr>
          <a:lstStyle/>
          <a:p>
            <a:r>
              <a:rPr lang="ja-JP" altLang="en-US" sz="1200" dirty="0"/>
              <a:t>来源</a:t>
            </a:r>
            <a:r>
              <a:rPr lang="en-US" sz="1200" dirty="0"/>
              <a:t>:  </a:t>
            </a:r>
            <a:r>
              <a:rPr lang="zh-CN" altLang="en-US" sz="1200" dirty="0"/>
              <a:t>纽约中文时报</a:t>
            </a:r>
            <a:endParaRPr lang="en-US" sz="1200" dirty="0"/>
          </a:p>
        </p:txBody>
      </p:sp>
      <p:pic>
        <p:nvPicPr>
          <p:cNvPr id="5126" name="Picture 6" descr="2015年12月，“e租宝”在杭州的办公地点大门紧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203764"/>
            <a:ext cx="3886200" cy="2545461"/>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5029200"/>
            <a:ext cx="2600325"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23901" y="2210068"/>
            <a:ext cx="4076700" cy="2862322"/>
          </a:xfrm>
          <a:prstGeom prst="rect">
            <a:avLst/>
          </a:prstGeom>
          <a:noFill/>
        </p:spPr>
        <p:txBody>
          <a:bodyPr wrap="square" rtlCol="0">
            <a:spAutoFit/>
          </a:bodyPr>
          <a:lstStyle/>
          <a:p>
            <a:r>
              <a:rPr lang="zh-CN" altLang="en-US" sz="1200" dirty="0"/>
              <a:t> 香港</a:t>
            </a:r>
            <a:r>
              <a:rPr lang="en-US" altLang="zh-CN" sz="1200" dirty="0"/>
              <a:t>——</a:t>
            </a:r>
            <a:r>
              <a:rPr lang="zh-CN" altLang="en-US" sz="1200" dirty="0"/>
              <a:t>中国一家网络金融公司诈骗投资者资金</a:t>
            </a:r>
            <a:r>
              <a:rPr lang="en-US" altLang="zh-CN" sz="1200" dirty="0"/>
              <a:t>500</a:t>
            </a:r>
            <a:r>
              <a:rPr lang="zh-CN" altLang="en-US" sz="1200" dirty="0"/>
              <a:t>多亿人民币（约合</a:t>
            </a:r>
            <a:r>
              <a:rPr lang="en-US" altLang="zh-CN" sz="1200" dirty="0">
                <a:ln>
                  <a:solidFill>
                    <a:schemeClr val="accent2"/>
                  </a:solidFill>
                </a:ln>
              </a:rPr>
              <a:t>76</a:t>
            </a:r>
            <a:r>
              <a:rPr lang="zh-CN" altLang="en-US" sz="1200" dirty="0">
                <a:ln>
                  <a:solidFill>
                    <a:schemeClr val="accent2"/>
                  </a:solidFill>
                </a:ln>
              </a:rPr>
              <a:t>亿美元</a:t>
            </a:r>
            <a:r>
              <a:rPr lang="zh-CN" altLang="en-US" sz="1200" dirty="0"/>
              <a:t>），把巨额金钱花在赠送他人和支付高工资上，还埋藏证据，正在调查这个当局称之为巨大庞氏骗局的当地警方说。</a:t>
            </a:r>
          </a:p>
          <a:p>
            <a:endParaRPr lang="en-US" altLang="zh-CN" sz="1200" dirty="0"/>
          </a:p>
          <a:p>
            <a:r>
              <a:rPr lang="zh-CN" altLang="en-US" sz="1200" dirty="0"/>
              <a:t>这些指控让中国的网络金融行业蒙上阴影，尽管这一利润丰厚的行业已产生了全球领导者，但当局表示，行业中也出现了越来越多的欺诈案和昙花一现的公司。</a:t>
            </a:r>
          </a:p>
          <a:p>
            <a:r>
              <a:rPr lang="zh-CN" altLang="en-US" sz="1200" dirty="0"/>
              <a:t> </a:t>
            </a:r>
          </a:p>
          <a:p>
            <a:r>
              <a:rPr lang="zh-CN" altLang="en-US" sz="1200" dirty="0"/>
              <a:t>据中国官方的新华通讯社报道，中国官员说，昔日的行业主力</a:t>
            </a:r>
            <a:r>
              <a:rPr lang="en-US" altLang="zh-CN" sz="1200" dirty="0"/>
              <a:t>e</a:t>
            </a:r>
            <a:r>
              <a:rPr lang="zh-CN" altLang="en-US" sz="1200" dirty="0"/>
              <a:t>租宝，向其近</a:t>
            </a:r>
            <a:r>
              <a:rPr lang="en-US" altLang="zh-CN" sz="1200" dirty="0">
                <a:ln>
                  <a:solidFill>
                    <a:schemeClr val="accent1">
                      <a:lumMod val="75000"/>
                    </a:schemeClr>
                  </a:solidFill>
                </a:ln>
              </a:rPr>
              <a:t>100</a:t>
            </a:r>
            <a:r>
              <a:rPr lang="zh-CN" altLang="en-US" sz="1200" dirty="0">
                <a:ln>
                  <a:solidFill>
                    <a:schemeClr val="accent1">
                      <a:lumMod val="75000"/>
                    </a:schemeClr>
                  </a:solidFill>
                </a:ln>
              </a:rPr>
              <a:t>万的投资者</a:t>
            </a:r>
            <a:r>
              <a:rPr lang="zh-CN" altLang="en-US" sz="1200" dirty="0"/>
              <a:t>提供的投资产品大多数是假的。报道称，当局已在中国东部省份安徽逮捕了</a:t>
            </a:r>
            <a:r>
              <a:rPr lang="en-US" altLang="zh-CN" sz="1200" dirty="0"/>
              <a:t>21</a:t>
            </a:r>
            <a:r>
              <a:rPr lang="zh-CN" altLang="en-US" sz="1200" dirty="0"/>
              <a:t>人，关闭了</a:t>
            </a:r>
            <a:r>
              <a:rPr lang="en-US" altLang="zh-CN" sz="1200" dirty="0"/>
              <a:t>e</a:t>
            </a:r>
            <a:r>
              <a:rPr lang="zh-CN" altLang="en-US" sz="1200" dirty="0"/>
              <a:t>租宝融资平台的一些操作，安徽是</a:t>
            </a:r>
            <a:r>
              <a:rPr lang="en-US" altLang="zh-CN" sz="1200" dirty="0"/>
              <a:t>e</a:t>
            </a:r>
            <a:r>
              <a:rPr lang="zh-CN" altLang="en-US" sz="1200" dirty="0"/>
              <a:t>租宝总部所在地。</a:t>
            </a:r>
          </a:p>
          <a:p>
            <a:endParaRPr lang="en-US" sz="1200" dirty="0"/>
          </a:p>
        </p:txBody>
      </p:sp>
      <p:sp>
        <p:nvSpPr>
          <p:cNvPr id="8" name="TextBox 7"/>
          <p:cNvSpPr txBox="1"/>
          <p:nvPr/>
        </p:nvSpPr>
        <p:spPr>
          <a:xfrm>
            <a:off x="2427936" y="1676400"/>
            <a:ext cx="4540025" cy="369332"/>
          </a:xfrm>
          <a:prstGeom prst="rect">
            <a:avLst/>
          </a:prstGeom>
          <a:noFill/>
        </p:spPr>
        <p:txBody>
          <a:bodyPr wrap="none" rtlCol="0">
            <a:spAutoFit/>
          </a:bodyPr>
          <a:lstStyle/>
          <a:p>
            <a:r>
              <a:rPr lang="en-US" altLang="zh-CN" b="1" dirty="0"/>
              <a:t>e</a:t>
            </a:r>
            <a:r>
              <a:rPr lang="zh-CN" altLang="en-US" b="1" dirty="0"/>
              <a:t>租宝曝</a:t>
            </a:r>
            <a:r>
              <a:rPr lang="en-US" altLang="zh-CN" b="1" dirty="0">
                <a:ln>
                  <a:solidFill>
                    <a:schemeClr val="accent2"/>
                  </a:solidFill>
                </a:ln>
              </a:rPr>
              <a:t>500</a:t>
            </a:r>
            <a:r>
              <a:rPr lang="zh-CN" altLang="en-US" b="1" dirty="0">
                <a:ln>
                  <a:solidFill>
                    <a:schemeClr val="accent2"/>
                  </a:solidFill>
                </a:ln>
              </a:rPr>
              <a:t>亿元</a:t>
            </a:r>
            <a:r>
              <a:rPr lang="zh-CN" altLang="en-US" b="1" dirty="0"/>
              <a:t>庞氏骗局，超</a:t>
            </a:r>
            <a:r>
              <a:rPr lang="en-US" altLang="zh-CN" b="1" dirty="0"/>
              <a:t>95%</a:t>
            </a:r>
            <a:r>
              <a:rPr lang="zh-CN" altLang="en-US" b="1" dirty="0"/>
              <a:t>项目虚假</a:t>
            </a:r>
            <a:endParaRPr lang="en-US" dirty="0"/>
          </a:p>
        </p:txBody>
      </p:sp>
      <p:pic>
        <p:nvPicPr>
          <p:cNvPr id="51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7873" y="1295400"/>
            <a:ext cx="120015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159847"/>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MPL: Unexpected Risks</a:t>
            </a:r>
          </a:p>
        </p:txBody>
      </p:sp>
      <p:sp>
        <p:nvSpPr>
          <p:cNvPr id="9" name="TextBox 8"/>
          <p:cNvSpPr txBox="1"/>
          <p:nvPr/>
        </p:nvSpPr>
        <p:spPr>
          <a:xfrm>
            <a:off x="768232" y="6019800"/>
            <a:ext cx="679568" cy="276999"/>
          </a:xfrm>
          <a:prstGeom prst="rect">
            <a:avLst/>
          </a:prstGeom>
          <a:noFill/>
        </p:spPr>
        <p:txBody>
          <a:bodyPr wrap="square" rtlCol="0">
            <a:spAutoFit/>
          </a:bodyPr>
          <a:lstStyle/>
          <a:p>
            <a:r>
              <a:rPr lang="en-US" altLang="ja-JP" sz="1200" dirty="0"/>
              <a:t>Source</a:t>
            </a:r>
            <a:r>
              <a:rPr lang="en-US" sz="1200" dirty="0"/>
              <a:t>:</a:t>
            </a:r>
          </a:p>
        </p:txBody>
      </p:sp>
      <p:pic>
        <p:nvPicPr>
          <p:cNvPr id="5126" name="Picture 6" descr="2015年12月，“e租宝”在杭州的办公地点大门紧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203764"/>
            <a:ext cx="3886200" cy="25454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23901" y="2210068"/>
            <a:ext cx="4076700" cy="3600986"/>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HONG KONG — A Chinese online finance company bilked investors out of more than $7.6 billion, spent lavishly on gifts and salaries and buried the evidence, according to local authorities who described the operation as an enormous Ponzi scheme.</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The accusations throw a shadow over China’s online finance industry, a lucrative area for many global leaders in the sector, but one that the authorities say has also drawn a growing number of cases of fraud and flameouts.</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Chinese officials say that the online company, </a:t>
            </a:r>
            <a:r>
              <a:rPr lang="en-US" sz="1200" dirty="0" err="1">
                <a:latin typeface="Times New Roman" panose="02020603050405020304" pitchFamily="18" charset="0"/>
                <a:cs typeface="Times New Roman" panose="02020603050405020304" pitchFamily="18" charset="0"/>
              </a:rPr>
              <a:t>Ezubao</a:t>
            </a:r>
            <a:r>
              <a:rPr lang="en-US" sz="1200" dirty="0">
                <a:latin typeface="Times New Roman" panose="02020603050405020304" pitchFamily="18" charset="0"/>
                <a:cs typeface="Times New Roman" panose="02020603050405020304" pitchFamily="18" charset="0"/>
              </a:rPr>
              <a:t>, once a dynamo of the industry, offered mostly fake investment products to its </a:t>
            </a:r>
            <a:r>
              <a:rPr lang="en-US" sz="1200" b="1" dirty="0">
                <a:solidFill>
                  <a:schemeClr val="tx2"/>
                </a:solidFill>
                <a:latin typeface="Times New Roman" panose="02020603050405020304" pitchFamily="18" charset="0"/>
                <a:cs typeface="Times New Roman" panose="02020603050405020304" pitchFamily="18" charset="0"/>
              </a:rPr>
              <a:t>nearly one million investors</a:t>
            </a:r>
            <a:r>
              <a:rPr lang="en-US" sz="1200" dirty="0">
                <a:latin typeface="Times New Roman" panose="02020603050405020304" pitchFamily="18" charset="0"/>
                <a:cs typeface="Times New Roman" panose="02020603050405020304" pitchFamily="18" charset="0"/>
              </a:rPr>
              <a:t>, according to the state-run Xinhua news agency. The authorities arrested 21 people in Anhui, the eastern Chinese province where </a:t>
            </a:r>
            <a:r>
              <a:rPr lang="en-US" sz="1200" dirty="0" err="1">
                <a:latin typeface="Times New Roman" panose="02020603050405020304" pitchFamily="18" charset="0"/>
                <a:cs typeface="Times New Roman" panose="02020603050405020304" pitchFamily="18" charset="0"/>
              </a:rPr>
              <a:t>Ezubao</a:t>
            </a:r>
            <a:r>
              <a:rPr lang="en-US" sz="1200" dirty="0">
                <a:latin typeface="Times New Roman" panose="02020603050405020304" pitchFamily="18" charset="0"/>
                <a:cs typeface="Times New Roman" panose="02020603050405020304" pitchFamily="18" charset="0"/>
              </a:rPr>
              <a:t> is based, and closed some of the platform’s operations, the agency reported on Sunday.</a:t>
            </a:r>
          </a:p>
          <a:p>
            <a:endParaRPr lang="en-US" sz="1200" dirty="0"/>
          </a:p>
        </p:txBody>
      </p:sp>
      <p:sp>
        <p:nvSpPr>
          <p:cNvPr id="8" name="TextBox 7"/>
          <p:cNvSpPr txBox="1"/>
          <p:nvPr/>
        </p:nvSpPr>
        <p:spPr>
          <a:xfrm>
            <a:off x="1556222" y="1676400"/>
            <a:ext cx="6283451"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Online Lender </a:t>
            </a:r>
            <a:r>
              <a:rPr lang="en-US" sz="1600" b="1" dirty="0" err="1">
                <a:latin typeface="Times New Roman" panose="02020603050405020304" pitchFamily="18" charset="0"/>
                <a:cs typeface="Times New Roman" panose="02020603050405020304" pitchFamily="18" charset="0"/>
              </a:rPr>
              <a:t>Ezubao</a:t>
            </a:r>
            <a:r>
              <a:rPr lang="en-US" sz="1600" b="1" dirty="0">
                <a:latin typeface="Times New Roman" panose="02020603050405020304" pitchFamily="18" charset="0"/>
                <a:cs typeface="Times New Roman" panose="02020603050405020304" pitchFamily="18" charset="0"/>
              </a:rPr>
              <a:t> Took </a:t>
            </a:r>
            <a:r>
              <a:rPr lang="en-US" sz="1600" b="1" dirty="0">
                <a:solidFill>
                  <a:schemeClr val="accent2"/>
                </a:solidFill>
                <a:latin typeface="Times New Roman" panose="02020603050405020304" pitchFamily="18" charset="0"/>
                <a:cs typeface="Times New Roman" panose="02020603050405020304" pitchFamily="18" charset="0"/>
              </a:rPr>
              <a:t>$7.6 Billion </a:t>
            </a:r>
            <a:r>
              <a:rPr lang="en-US" sz="1600" b="1" dirty="0">
                <a:latin typeface="Times New Roman" panose="02020603050405020304" pitchFamily="18" charset="0"/>
                <a:cs typeface="Times New Roman" panose="02020603050405020304" pitchFamily="18" charset="0"/>
              </a:rPr>
              <a:t>in Ponzi Scheme, China Says</a:t>
            </a:r>
            <a:endParaRPr lang="en-US" sz="1600" dirty="0">
              <a:latin typeface="Times New Roman" panose="02020603050405020304" pitchFamily="18" charset="0"/>
              <a:cs typeface="Times New Roman" panose="02020603050405020304" pitchFamily="18"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4498" y="1295400"/>
            <a:ext cx="186690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953000" y="4910808"/>
            <a:ext cx="3886200" cy="900246"/>
          </a:xfrm>
          <a:prstGeom prst="rect">
            <a:avLst/>
          </a:prstGeom>
          <a:noFill/>
        </p:spPr>
        <p:txBody>
          <a:bodyPr wrap="square" rtlCol="0">
            <a:spAutoFit/>
          </a:bodyPr>
          <a:lstStyle/>
          <a:p>
            <a:r>
              <a:rPr lang="en-US" sz="1050" dirty="0"/>
              <a:t>The state broadcaster aired footage on Monday of suitcases full of cash and excavators unearthing evidence in a fraud case involving an online finance company.</a:t>
            </a:r>
          </a:p>
          <a:p>
            <a:r>
              <a:rPr lang="en-US" sz="1050" dirty="0">
                <a:solidFill>
                  <a:schemeClr val="tx1">
                    <a:lumMod val="65000"/>
                    <a:lumOff val="35000"/>
                  </a:schemeClr>
                </a:solidFill>
              </a:rPr>
              <a:t>By REUTERS on Publish Date February 1, 2016. Photo by </a:t>
            </a:r>
            <a:r>
              <a:rPr lang="en-US" sz="1050" dirty="0" err="1">
                <a:solidFill>
                  <a:schemeClr val="tx1">
                    <a:lumMod val="65000"/>
                    <a:lumOff val="35000"/>
                  </a:schemeClr>
                </a:solidFill>
              </a:rPr>
              <a:t>Agence</a:t>
            </a:r>
            <a:r>
              <a:rPr lang="en-US" sz="1050" dirty="0">
                <a:solidFill>
                  <a:schemeClr val="tx1">
                    <a:lumMod val="65000"/>
                    <a:lumOff val="35000"/>
                  </a:schemeClr>
                </a:solidFill>
              </a:rPr>
              <a:t> France-</a:t>
            </a:r>
            <a:r>
              <a:rPr lang="en-US" sz="1050" dirty="0" err="1">
                <a:solidFill>
                  <a:schemeClr val="tx1">
                    <a:lumMod val="65000"/>
                    <a:lumOff val="35000"/>
                  </a:schemeClr>
                </a:solidFill>
              </a:rPr>
              <a:t>Presse</a:t>
            </a:r>
            <a:r>
              <a:rPr lang="en-US" sz="1050" dirty="0">
                <a:solidFill>
                  <a:schemeClr val="tx1">
                    <a:lumMod val="65000"/>
                    <a:lumOff val="35000"/>
                  </a:schemeClr>
                </a:solidFill>
              </a:rPr>
              <a:t> — Getty Images.  </a:t>
            </a:r>
            <a:r>
              <a:rPr lang="en-US" sz="1050" dirty="0">
                <a:hlinkClick r:id="rId4"/>
              </a:rPr>
              <a:t>http://nyti.ms/1nK8Xhk</a:t>
            </a:r>
            <a:endParaRPr lang="en-US" sz="1050" dirty="0"/>
          </a:p>
        </p:txBody>
      </p:sp>
      <p:pic>
        <p:nvPicPr>
          <p:cNvPr id="717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1600" y="6096000"/>
            <a:ext cx="1143000" cy="171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0375651"/>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MPL: Unexpected Risks</a:t>
            </a:r>
          </a:p>
        </p:txBody>
      </p:sp>
      <p:sp>
        <p:nvSpPr>
          <p:cNvPr id="9" name="TextBox 8"/>
          <p:cNvSpPr txBox="1"/>
          <p:nvPr/>
        </p:nvSpPr>
        <p:spPr>
          <a:xfrm>
            <a:off x="768232" y="6019800"/>
            <a:ext cx="679568" cy="276999"/>
          </a:xfrm>
          <a:prstGeom prst="rect">
            <a:avLst/>
          </a:prstGeom>
          <a:noFill/>
        </p:spPr>
        <p:txBody>
          <a:bodyPr wrap="square" rtlCol="0">
            <a:spAutoFit/>
          </a:bodyPr>
          <a:lstStyle/>
          <a:p>
            <a:r>
              <a:rPr lang="en-US" altLang="ja-JP" sz="1200" dirty="0"/>
              <a:t>Source</a:t>
            </a:r>
            <a:r>
              <a:rPr lang="en-US" sz="1200" dirty="0"/>
              <a:t>:</a:t>
            </a:r>
          </a:p>
        </p:txBody>
      </p:sp>
      <p:sp>
        <p:nvSpPr>
          <p:cNvPr id="6" name="TextBox 5"/>
          <p:cNvSpPr txBox="1"/>
          <p:nvPr/>
        </p:nvSpPr>
        <p:spPr>
          <a:xfrm>
            <a:off x="723901" y="1143000"/>
            <a:ext cx="4076700" cy="1323439"/>
          </a:xfrm>
          <a:prstGeom prst="rect">
            <a:avLst/>
          </a:prstGeom>
          <a:noFill/>
        </p:spPr>
        <p:txBody>
          <a:bodyPr wrap="square" rtlCol="0">
            <a:spAutoFit/>
          </a:bodyPr>
          <a:lstStyle/>
          <a:p>
            <a:r>
              <a:rPr lang="en-US" sz="1600" dirty="0">
                <a:latin typeface="+mj-lt"/>
                <a:cs typeface="Arial" panose="020B0604020202020204" pitchFamily="34" charset="0"/>
              </a:rPr>
              <a:t>Other failed firms</a:t>
            </a:r>
          </a:p>
          <a:p>
            <a:pPr marL="285750" indent="-285750">
              <a:buFont typeface="Arial" panose="020B0604020202020204" pitchFamily="34" charset="0"/>
              <a:buChar char="•"/>
            </a:pPr>
            <a:r>
              <a:rPr lang="en-US" sz="1600" dirty="0" err="1">
                <a:latin typeface="+mj-lt"/>
                <a:cs typeface="Arial" panose="020B0604020202020204" pitchFamily="34" charset="0"/>
              </a:rPr>
              <a:t>Uprosper</a:t>
            </a:r>
            <a:endParaRPr lang="en-US" sz="1600" dirty="0">
              <a:latin typeface="+mj-lt"/>
              <a:cs typeface="Arial" panose="020B0604020202020204" pitchFamily="34" charset="0"/>
            </a:endParaRPr>
          </a:p>
          <a:p>
            <a:pPr marL="285750" indent="-285750">
              <a:buFont typeface="Arial" panose="020B0604020202020204" pitchFamily="34" charset="0"/>
              <a:buChar char="•"/>
            </a:pPr>
            <a:r>
              <a:rPr lang="en-US" sz="1600" dirty="0" err="1">
                <a:latin typeface="+mj-lt"/>
                <a:cs typeface="Arial" panose="020B0604020202020204" pitchFamily="34" charset="0"/>
              </a:rPr>
              <a:t>Zhongjin</a:t>
            </a:r>
            <a:r>
              <a:rPr lang="en-US" sz="1600" dirty="0">
                <a:latin typeface="+mj-lt"/>
                <a:cs typeface="Arial" panose="020B0604020202020204" pitchFamily="34" charset="0"/>
              </a:rPr>
              <a:t> Capital Management</a:t>
            </a:r>
          </a:p>
          <a:p>
            <a:pPr marL="285750" indent="-285750">
              <a:buFont typeface="Arial" panose="020B0604020202020204" pitchFamily="34" charset="0"/>
              <a:buChar char="•"/>
            </a:pPr>
            <a:r>
              <a:rPr lang="en-US" sz="1600" dirty="0">
                <a:latin typeface="+mj-lt"/>
                <a:cs typeface="Arial" panose="020B0604020202020204" pitchFamily="34" charset="0"/>
              </a:rPr>
              <a:t>Shanghai </a:t>
            </a:r>
            <a:r>
              <a:rPr lang="en-US" sz="1600" dirty="0" err="1">
                <a:latin typeface="+mj-lt"/>
                <a:cs typeface="Arial" panose="020B0604020202020204" pitchFamily="34" charset="0"/>
              </a:rPr>
              <a:t>Kuailu</a:t>
            </a:r>
            <a:r>
              <a:rPr lang="en-US" sz="1600" dirty="0">
                <a:latin typeface="+mj-lt"/>
                <a:cs typeface="Arial" panose="020B0604020202020204" pitchFamily="34" charset="0"/>
              </a:rPr>
              <a:t> Investment Group</a:t>
            </a:r>
          </a:p>
          <a:p>
            <a:endParaRPr lang="en-US" sz="1600" dirty="0">
              <a:latin typeface="+mj-lt"/>
              <a:cs typeface="Arial" panose="020B0604020202020204" pitchFamily="34" charset="0"/>
            </a:endParaRPr>
          </a:p>
        </p:txBody>
      </p:sp>
    </p:spTree>
    <p:extLst>
      <p:ext uri="{BB962C8B-B14F-4D97-AF65-F5344CB8AC3E}">
        <p14:creationId xmlns:p14="http://schemas.microsoft.com/office/powerpoint/2010/main" val="2664846711"/>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Credit Cards</a:t>
            </a:r>
          </a:p>
        </p:txBody>
      </p:sp>
      <p:sp>
        <p:nvSpPr>
          <p:cNvPr id="3" name="Content Placeholder 2"/>
          <p:cNvSpPr>
            <a:spLocks noGrp="1"/>
          </p:cNvSpPr>
          <p:nvPr>
            <p:ph idx="1"/>
          </p:nvPr>
        </p:nvSpPr>
        <p:spPr>
          <a:xfrm>
            <a:off x="457197" y="1371600"/>
            <a:ext cx="8220456" cy="4251960"/>
          </a:xfrm>
        </p:spPr>
        <p:txBody>
          <a:bodyPr/>
          <a:lstStyle/>
          <a:p>
            <a:r>
              <a:rPr lang="en-US" dirty="0"/>
              <a:t>Cash flow mechanics</a:t>
            </a:r>
          </a:p>
        </p:txBody>
      </p:sp>
      <p:graphicFrame>
        <p:nvGraphicFramePr>
          <p:cNvPr id="5" name="Object 2"/>
          <p:cNvGraphicFramePr>
            <a:graphicFrameLocks/>
          </p:cNvGraphicFramePr>
          <p:nvPr>
            <p:extLst>
              <p:ext uri="{D42A27DB-BD31-4B8C-83A1-F6EECF244321}">
                <p14:modId xmlns:p14="http://schemas.microsoft.com/office/powerpoint/2010/main" val="3575956940"/>
              </p:ext>
            </p:extLst>
          </p:nvPr>
        </p:nvGraphicFramePr>
        <p:xfrm>
          <a:off x="990600" y="1920875"/>
          <a:ext cx="7620000" cy="1892300"/>
        </p:xfrm>
        <a:graphic>
          <a:graphicData uri="http://schemas.openxmlformats.org/presentationml/2006/ole">
            <mc:AlternateContent xmlns:mc="http://schemas.openxmlformats.org/markup-compatibility/2006">
              <mc:Choice xmlns:v="urn:schemas-microsoft-com:vml" Requires="v">
                <p:oleObj spid="_x0000_s5196" name="Chart" r:id="rId6" imgW="8039100" imgH="1828800" progId="MSGraph.Chart.8">
                  <p:embed/>
                </p:oleObj>
              </mc:Choice>
              <mc:Fallback>
                <p:oleObj name="Chart" r:id="rId6" imgW="8039100" imgH="1828800" progId="MSGraph.Chart.8">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990600" y="1920875"/>
                        <a:ext cx="7620000" cy="1892300"/>
                      </a:xfrm>
                      <a:prstGeom prst="rect">
                        <a:avLst/>
                      </a:prstGeom>
                      <a:noFill/>
                      <a:ln>
                        <a:noFill/>
                      </a:ln>
                    </p:spPr>
                  </p:pic>
                </p:oleObj>
              </mc:Fallback>
            </mc:AlternateContent>
          </a:graphicData>
        </a:graphic>
      </p:graphicFrame>
      <p:sp>
        <p:nvSpPr>
          <p:cNvPr id="6" name="Text Box 3"/>
          <p:cNvSpPr txBox="1">
            <a:spLocks noChangeArrowheads="1"/>
          </p:cNvSpPr>
          <p:nvPr>
            <p:custDataLst>
              <p:tags r:id="rId2"/>
            </p:custDataLst>
          </p:nvPr>
        </p:nvSpPr>
        <p:spPr bwMode="auto">
          <a:xfrm>
            <a:off x="1108075" y="1660525"/>
            <a:ext cx="7502525" cy="412750"/>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3087" tIns="73852" rIns="123087" bIns="73852" anchor="ct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pPr algn="ctr"/>
            <a:r>
              <a:rPr lang="en-US" sz="1400" b="1">
                <a:latin typeface="Trebuchet MS" pitchFamily="-111" charset="0"/>
              </a:rPr>
              <a:t>Investment: Credit card ABS, three-year bullet maturity</a:t>
            </a:r>
          </a:p>
          <a:p>
            <a:pPr algn="ctr"/>
            <a:r>
              <a:rPr lang="en-US" sz="1400" b="1">
                <a:latin typeface="Trebuchet MS" pitchFamily="-111" charset="0"/>
              </a:rPr>
              <a:t>Bond cash flow ($100 MM investment)</a:t>
            </a:r>
          </a:p>
        </p:txBody>
      </p:sp>
      <p:sp>
        <p:nvSpPr>
          <p:cNvPr id="7" name="Text Box 4"/>
          <p:cNvSpPr txBox="1">
            <a:spLocks noChangeArrowheads="1"/>
          </p:cNvSpPr>
          <p:nvPr>
            <p:custDataLst>
              <p:tags r:id="rId3"/>
            </p:custDataLst>
          </p:nvPr>
        </p:nvSpPr>
        <p:spPr bwMode="auto">
          <a:xfrm>
            <a:off x="1076325" y="3902075"/>
            <a:ext cx="7305675" cy="331788"/>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3087" tIns="73852" rIns="123087" bIns="73852" anchor="ct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pPr algn="ctr"/>
            <a:r>
              <a:rPr lang="en-US" sz="1400" b="1" dirty="0">
                <a:latin typeface="Trebuchet MS" pitchFamily="-111" charset="0"/>
              </a:rPr>
              <a:t>Collateral: Credit card accounts, monthly principal and interest receipts</a:t>
            </a:r>
          </a:p>
        </p:txBody>
      </p:sp>
      <p:sp>
        <p:nvSpPr>
          <p:cNvPr id="8" name="Text Box 5"/>
          <p:cNvSpPr txBox="1">
            <a:spLocks noChangeArrowheads="1"/>
          </p:cNvSpPr>
          <p:nvPr>
            <p:custDataLst>
              <p:tags r:id="rId4"/>
            </p:custDataLst>
          </p:nvPr>
        </p:nvSpPr>
        <p:spPr bwMode="auto">
          <a:xfrm>
            <a:off x="1081088" y="5840413"/>
            <a:ext cx="7345362"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b">
            <a:spAutoFit/>
          </a:bodyPr>
          <a:lstStyle>
            <a:lvl1pPr marL="82550" indent="-82550" defTabSz="820738" eaLnBrk="0" hangingPunct="0">
              <a:tabLst>
                <a:tab pos="82550" algn="l"/>
              </a:tabLst>
              <a:defRPr>
                <a:solidFill>
                  <a:schemeClr val="tx1"/>
                </a:solidFill>
                <a:latin typeface="Arial" charset="0"/>
                <a:cs typeface="Arial" charset="0"/>
              </a:defRPr>
            </a:lvl1pPr>
            <a:lvl2pPr marL="742950" indent="-285750" defTabSz="820738" eaLnBrk="0" hangingPunct="0">
              <a:tabLst>
                <a:tab pos="82550" algn="l"/>
              </a:tabLst>
              <a:defRPr>
                <a:solidFill>
                  <a:schemeClr val="tx1"/>
                </a:solidFill>
                <a:latin typeface="Arial" charset="0"/>
                <a:cs typeface="Arial" charset="0"/>
              </a:defRPr>
            </a:lvl2pPr>
            <a:lvl3pPr marL="1143000" indent="-228600" defTabSz="820738" eaLnBrk="0" hangingPunct="0">
              <a:tabLst>
                <a:tab pos="82550" algn="l"/>
              </a:tabLst>
              <a:defRPr>
                <a:solidFill>
                  <a:schemeClr val="tx1"/>
                </a:solidFill>
                <a:latin typeface="Arial" charset="0"/>
                <a:cs typeface="Arial" charset="0"/>
              </a:defRPr>
            </a:lvl3pPr>
            <a:lvl4pPr marL="1600200" indent="-228600" defTabSz="820738" eaLnBrk="0" hangingPunct="0">
              <a:tabLst>
                <a:tab pos="82550" algn="l"/>
              </a:tabLst>
              <a:defRPr>
                <a:solidFill>
                  <a:schemeClr val="tx1"/>
                </a:solidFill>
                <a:latin typeface="Arial" charset="0"/>
                <a:cs typeface="Arial" charset="0"/>
              </a:defRPr>
            </a:lvl4pPr>
            <a:lvl5pPr marL="2057400" indent="-228600" defTabSz="820738" eaLnBrk="0" hangingPunct="0">
              <a:tabLst>
                <a:tab pos="82550" algn="l"/>
              </a:tabLst>
              <a:defRPr>
                <a:solidFill>
                  <a:schemeClr val="tx1"/>
                </a:solidFill>
                <a:latin typeface="Arial" charset="0"/>
                <a:cs typeface="Arial" charset="0"/>
              </a:defRPr>
            </a:lvl5pPr>
            <a:lvl6pPr marL="2514600" indent="-228600" defTabSz="820738" eaLnBrk="0" fontAlgn="base" hangingPunct="0">
              <a:spcBef>
                <a:spcPct val="0"/>
              </a:spcBef>
              <a:spcAft>
                <a:spcPct val="0"/>
              </a:spcAft>
              <a:tabLst>
                <a:tab pos="82550" algn="l"/>
              </a:tabLst>
              <a:defRPr>
                <a:solidFill>
                  <a:schemeClr val="tx1"/>
                </a:solidFill>
                <a:latin typeface="Arial" charset="0"/>
                <a:cs typeface="Arial" charset="0"/>
              </a:defRPr>
            </a:lvl6pPr>
            <a:lvl7pPr marL="2971800" indent="-228600" defTabSz="820738" eaLnBrk="0" fontAlgn="base" hangingPunct="0">
              <a:spcBef>
                <a:spcPct val="0"/>
              </a:spcBef>
              <a:spcAft>
                <a:spcPct val="0"/>
              </a:spcAft>
              <a:tabLst>
                <a:tab pos="82550" algn="l"/>
              </a:tabLst>
              <a:defRPr>
                <a:solidFill>
                  <a:schemeClr val="tx1"/>
                </a:solidFill>
                <a:latin typeface="Arial" charset="0"/>
                <a:cs typeface="Arial" charset="0"/>
              </a:defRPr>
            </a:lvl7pPr>
            <a:lvl8pPr marL="3429000" indent="-228600" defTabSz="820738" eaLnBrk="0" fontAlgn="base" hangingPunct="0">
              <a:spcBef>
                <a:spcPct val="0"/>
              </a:spcBef>
              <a:spcAft>
                <a:spcPct val="0"/>
              </a:spcAft>
              <a:tabLst>
                <a:tab pos="82550" algn="l"/>
              </a:tabLst>
              <a:defRPr>
                <a:solidFill>
                  <a:schemeClr val="tx1"/>
                </a:solidFill>
                <a:latin typeface="Arial" charset="0"/>
                <a:cs typeface="Arial" charset="0"/>
              </a:defRPr>
            </a:lvl8pPr>
            <a:lvl9pPr marL="3886200" indent="-228600" defTabSz="820738" eaLnBrk="0" fontAlgn="base" hangingPunct="0">
              <a:spcBef>
                <a:spcPct val="0"/>
              </a:spcBef>
              <a:spcAft>
                <a:spcPct val="0"/>
              </a:spcAft>
              <a:tabLst>
                <a:tab pos="82550" algn="l"/>
              </a:tabLst>
              <a:defRPr>
                <a:solidFill>
                  <a:schemeClr val="tx1"/>
                </a:solidFill>
                <a:latin typeface="Arial" charset="0"/>
                <a:cs typeface="Arial" charset="0"/>
              </a:defRPr>
            </a:lvl9pPr>
          </a:lstStyle>
          <a:p>
            <a:r>
              <a:rPr lang="en-US" sz="1200">
                <a:solidFill>
                  <a:schemeClr val="bg1"/>
                </a:solidFill>
                <a:latin typeface="Trebuchet MS" pitchFamily="-111" charset="0"/>
              </a:rPr>
              <a:t>Source: JPMS.</a:t>
            </a:r>
          </a:p>
        </p:txBody>
      </p:sp>
      <p:graphicFrame>
        <p:nvGraphicFramePr>
          <p:cNvPr id="9" name="Object 3"/>
          <p:cNvGraphicFramePr>
            <a:graphicFrameLocks/>
          </p:cNvGraphicFramePr>
          <p:nvPr>
            <p:extLst>
              <p:ext uri="{D42A27DB-BD31-4B8C-83A1-F6EECF244321}">
                <p14:modId xmlns:p14="http://schemas.microsoft.com/office/powerpoint/2010/main" val="2621866521"/>
              </p:ext>
            </p:extLst>
          </p:nvPr>
        </p:nvGraphicFramePr>
        <p:xfrm>
          <a:off x="990600" y="4283075"/>
          <a:ext cx="7459663" cy="1806575"/>
        </p:xfrm>
        <a:graphic>
          <a:graphicData uri="http://schemas.openxmlformats.org/presentationml/2006/ole">
            <mc:AlternateContent xmlns:mc="http://schemas.openxmlformats.org/markup-compatibility/2006">
              <mc:Choice xmlns:v="urn:schemas-microsoft-com:vml" Requires="v">
                <p:oleObj spid="_x0000_s5197" name="Chart" r:id="rId8" imgW="8086725" imgH="1828800" progId="MSGraph.Chart.8">
                  <p:embed/>
                </p:oleObj>
              </mc:Choice>
              <mc:Fallback>
                <p:oleObj name="Chart" r:id="rId8" imgW="8086725" imgH="1828800" progId="MSGraph.Chart.8">
                  <p:embed/>
                  <p:pic>
                    <p:nvPicPr>
                      <p:cNvPr id="0" name=""/>
                      <p:cNvPicPr preferRelativeResize="0">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990600" y="4283075"/>
                        <a:ext cx="7459663" cy="1806575"/>
                      </a:xfrm>
                      <a:prstGeom prst="rect">
                        <a:avLst/>
                      </a:prstGeom>
                      <a:noFill/>
                      <a:ln>
                        <a:noFill/>
                      </a:ln>
                    </p:spPr>
                  </p:pic>
                </p:oleObj>
              </mc:Fallback>
            </mc:AlternateContent>
          </a:graphicData>
        </a:graphic>
      </p:graphicFrame>
      <p:sp>
        <p:nvSpPr>
          <p:cNvPr id="10" name="Text Box 8"/>
          <p:cNvSpPr txBox="1">
            <a:spLocks noChangeArrowheads="1"/>
          </p:cNvSpPr>
          <p:nvPr/>
        </p:nvSpPr>
        <p:spPr bwMode="gray">
          <a:xfrm>
            <a:off x="3810000" y="3444875"/>
            <a:ext cx="1849438" cy="207963"/>
          </a:xfrm>
          <a:prstGeom prst="rect">
            <a:avLst/>
          </a:prstGeom>
          <a:noFill/>
          <a:ln>
            <a:noFill/>
          </a:ln>
        </p:spPr>
        <p:txBody>
          <a:bodyP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pPr algn="ctr"/>
            <a:r>
              <a:rPr lang="en-US" sz="1200" dirty="0">
                <a:latin typeface="Trebuchet MS" pitchFamily="-111" charset="0"/>
              </a:rPr>
              <a:t>Revolving period</a:t>
            </a:r>
          </a:p>
        </p:txBody>
      </p:sp>
      <p:sp>
        <p:nvSpPr>
          <p:cNvPr id="11" name="Line 9"/>
          <p:cNvSpPr>
            <a:spLocks noChangeShapeType="1"/>
          </p:cNvSpPr>
          <p:nvPr/>
        </p:nvSpPr>
        <p:spPr bwMode="auto">
          <a:xfrm>
            <a:off x="1454150" y="3505200"/>
            <a:ext cx="616585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12" name="Line 10"/>
          <p:cNvSpPr>
            <a:spLocks noChangeShapeType="1"/>
          </p:cNvSpPr>
          <p:nvPr/>
        </p:nvSpPr>
        <p:spPr bwMode="auto">
          <a:xfrm>
            <a:off x="7720013" y="3505200"/>
            <a:ext cx="73183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13" name="Text Box 11"/>
          <p:cNvSpPr txBox="1">
            <a:spLocks noChangeArrowheads="1"/>
          </p:cNvSpPr>
          <p:nvPr/>
        </p:nvSpPr>
        <p:spPr bwMode="gray">
          <a:xfrm>
            <a:off x="7239000" y="3444875"/>
            <a:ext cx="1524000" cy="457200"/>
          </a:xfrm>
          <a:prstGeom prst="rect">
            <a:avLst/>
          </a:prstGeom>
          <a:noFill/>
          <a:ln>
            <a:noFill/>
          </a:ln>
        </p:spPr>
        <p:txBody>
          <a:bodyP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pPr algn="ctr"/>
            <a:r>
              <a:rPr lang="en-US" sz="1200" dirty="0">
                <a:latin typeface="Trebuchet MS" pitchFamily="-111" charset="0"/>
              </a:rPr>
              <a:t>Accumulation period</a:t>
            </a:r>
          </a:p>
        </p:txBody>
      </p:sp>
      <p:sp>
        <p:nvSpPr>
          <p:cNvPr id="14" name="Text Box 12"/>
          <p:cNvSpPr txBox="1">
            <a:spLocks noChangeArrowheads="1"/>
          </p:cNvSpPr>
          <p:nvPr/>
        </p:nvSpPr>
        <p:spPr bwMode="auto">
          <a:xfrm>
            <a:off x="3922040" y="4557713"/>
            <a:ext cx="145232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pPr algn="ctr"/>
            <a:r>
              <a:rPr lang="en-US" sz="1200" dirty="0">
                <a:latin typeface="Trebuchet MS" pitchFamily="-111" charset="0"/>
              </a:rPr>
              <a:t>Excess seller interest</a:t>
            </a:r>
          </a:p>
        </p:txBody>
      </p:sp>
      <p:sp>
        <p:nvSpPr>
          <p:cNvPr id="15" name="Text Box 13"/>
          <p:cNvSpPr txBox="1">
            <a:spLocks noChangeArrowheads="1"/>
          </p:cNvSpPr>
          <p:nvPr/>
        </p:nvSpPr>
        <p:spPr bwMode="auto">
          <a:xfrm>
            <a:off x="3836988" y="4791075"/>
            <a:ext cx="16049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pPr algn="ctr"/>
            <a:r>
              <a:rPr lang="en-US" sz="1200" dirty="0">
                <a:solidFill>
                  <a:schemeClr val="bg1"/>
                </a:solidFill>
                <a:latin typeface="Trebuchet MS" pitchFamily="-111" charset="0"/>
              </a:rPr>
              <a:t>Required seller interest</a:t>
            </a:r>
          </a:p>
        </p:txBody>
      </p:sp>
      <p:sp>
        <p:nvSpPr>
          <p:cNvPr id="16" name="Text Box 14"/>
          <p:cNvSpPr txBox="1">
            <a:spLocks noChangeArrowheads="1"/>
          </p:cNvSpPr>
          <p:nvPr/>
        </p:nvSpPr>
        <p:spPr bwMode="auto">
          <a:xfrm>
            <a:off x="4024313" y="5172075"/>
            <a:ext cx="11239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pPr algn="ctr"/>
            <a:r>
              <a:rPr lang="en-US" sz="1200">
                <a:solidFill>
                  <a:schemeClr val="bg1"/>
                </a:solidFill>
                <a:latin typeface="Trebuchet MS" pitchFamily="-111" charset="0"/>
              </a:rPr>
              <a:t>Investor interest</a:t>
            </a:r>
          </a:p>
        </p:txBody>
      </p:sp>
      <p:sp>
        <p:nvSpPr>
          <p:cNvPr id="17" name="Freeform 15"/>
          <p:cNvSpPr>
            <a:spLocks/>
          </p:cNvSpPr>
          <p:nvPr/>
        </p:nvSpPr>
        <p:spPr bwMode="auto">
          <a:xfrm>
            <a:off x="1676400" y="4359275"/>
            <a:ext cx="6684963" cy="185738"/>
          </a:xfrm>
          <a:custGeom>
            <a:avLst/>
            <a:gdLst>
              <a:gd name="T0" fmla="*/ 0 w 4422"/>
              <a:gd name="T1" fmla="*/ 0 h 191"/>
              <a:gd name="T2" fmla="*/ 2147483647 w 4422"/>
              <a:gd name="T3" fmla="*/ 2147483647 h 191"/>
              <a:gd name="T4" fmla="*/ 2147483647 w 4422"/>
              <a:gd name="T5" fmla="*/ 2147483647 h 191"/>
              <a:gd name="T6" fmla="*/ 2147483647 w 4422"/>
              <a:gd name="T7" fmla="*/ 2147483647 h 191"/>
              <a:gd name="T8" fmla="*/ 2147483647 w 4422"/>
              <a:gd name="T9" fmla="*/ 2147483647 h 191"/>
              <a:gd name="T10" fmla="*/ 2147483647 w 4422"/>
              <a:gd name="T11" fmla="*/ 2147483647 h 191"/>
              <a:gd name="T12" fmla="*/ 2147483647 w 4422"/>
              <a:gd name="T13" fmla="*/ 2147483647 h 191"/>
              <a:gd name="T14" fmla="*/ 2147483647 w 4422"/>
              <a:gd name="T15" fmla="*/ 2147483647 h 191"/>
              <a:gd name="T16" fmla="*/ 2147483647 w 4422"/>
              <a:gd name="T17" fmla="*/ 2147483647 h 191"/>
              <a:gd name="T18" fmla="*/ 2147483647 w 4422"/>
              <a:gd name="T19" fmla="*/ 2147483647 h 191"/>
              <a:gd name="T20" fmla="*/ 2147483647 w 4422"/>
              <a:gd name="T21" fmla="*/ 2147483647 h 191"/>
              <a:gd name="T22" fmla="*/ 2147483647 w 4422"/>
              <a:gd name="T23" fmla="*/ 2147483647 h 191"/>
              <a:gd name="T24" fmla="*/ 2147483647 w 4422"/>
              <a:gd name="T25" fmla="*/ 0 h 1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22"/>
              <a:gd name="T40" fmla="*/ 0 h 191"/>
              <a:gd name="T41" fmla="*/ 4422 w 4422"/>
              <a:gd name="T42" fmla="*/ 191 h 19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22" h="191">
                <a:moveTo>
                  <a:pt x="0" y="0"/>
                </a:moveTo>
                <a:cubicBezTo>
                  <a:pt x="61" y="32"/>
                  <a:pt x="248" y="190"/>
                  <a:pt x="372" y="190"/>
                </a:cubicBezTo>
                <a:cubicBezTo>
                  <a:pt x="496" y="190"/>
                  <a:pt x="620" y="2"/>
                  <a:pt x="743" y="2"/>
                </a:cubicBezTo>
                <a:cubicBezTo>
                  <a:pt x="866" y="2"/>
                  <a:pt x="987" y="189"/>
                  <a:pt x="1109" y="190"/>
                </a:cubicBezTo>
                <a:cubicBezTo>
                  <a:pt x="1231" y="191"/>
                  <a:pt x="1351" y="7"/>
                  <a:pt x="1474" y="7"/>
                </a:cubicBezTo>
                <a:cubicBezTo>
                  <a:pt x="1597" y="7"/>
                  <a:pt x="1723" y="191"/>
                  <a:pt x="1846" y="190"/>
                </a:cubicBezTo>
                <a:cubicBezTo>
                  <a:pt x="1969" y="189"/>
                  <a:pt x="2089" y="2"/>
                  <a:pt x="2212" y="2"/>
                </a:cubicBezTo>
                <a:cubicBezTo>
                  <a:pt x="2335" y="2"/>
                  <a:pt x="2460" y="190"/>
                  <a:pt x="2583" y="190"/>
                </a:cubicBezTo>
                <a:cubicBezTo>
                  <a:pt x="2706" y="190"/>
                  <a:pt x="2827" y="2"/>
                  <a:pt x="2949" y="2"/>
                </a:cubicBezTo>
                <a:cubicBezTo>
                  <a:pt x="3071" y="2"/>
                  <a:pt x="3191" y="190"/>
                  <a:pt x="3314" y="190"/>
                </a:cubicBezTo>
                <a:cubicBezTo>
                  <a:pt x="3437" y="190"/>
                  <a:pt x="3563" y="3"/>
                  <a:pt x="3686" y="2"/>
                </a:cubicBezTo>
                <a:cubicBezTo>
                  <a:pt x="3809" y="1"/>
                  <a:pt x="3929" y="185"/>
                  <a:pt x="4052" y="185"/>
                </a:cubicBezTo>
                <a:cubicBezTo>
                  <a:pt x="4175" y="185"/>
                  <a:pt x="4345" y="39"/>
                  <a:pt x="4422" y="0"/>
                </a:cubicBezTo>
              </a:path>
            </a:pathLst>
          </a:cu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endParaRPr lang="en-US"/>
          </a:p>
        </p:txBody>
      </p:sp>
      <p:sp>
        <p:nvSpPr>
          <p:cNvPr id="18" name="Line 16"/>
          <p:cNvSpPr>
            <a:spLocks noChangeShapeType="1"/>
          </p:cNvSpPr>
          <p:nvPr/>
        </p:nvSpPr>
        <p:spPr bwMode="auto">
          <a:xfrm>
            <a:off x="8285163" y="4367213"/>
            <a:ext cx="0" cy="12033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 name="Text Box 17"/>
          <p:cNvSpPr txBox="1">
            <a:spLocks noChangeArrowheads="1"/>
          </p:cNvSpPr>
          <p:nvPr/>
        </p:nvSpPr>
        <p:spPr bwMode="auto">
          <a:xfrm>
            <a:off x="3945704" y="5929868"/>
            <a:ext cx="113511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pPr algn="ctr"/>
            <a:r>
              <a:rPr lang="en-US" sz="1200" dirty="0">
                <a:latin typeface="Trebuchet MS" pitchFamily="-111" charset="0"/>
              </a:rPr>
              <a:t>Revolving period</a:t>
            </a:r>
          </a:p>
        </p:txBody>
      </p:sp>
      <p:sp>
        <p:nvSpPr>
          <p:cNvPr id="20" name="Line 18"/>
          <p:cNvSpPr>
            <a:spLocks noChangeShapeType="1"/>
          </p:cNvSpPr>
          <p:nvPr/>
        </p:nvSpPr>
        <p:spPr bwMode="auto">
          <a:xfrm>
            <a:off x="1566863" y="5713413"/>
            <a:ext cx="581818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txBody>
          <a:bodyPr wrap="none" lIns="0" tIns="0" rIns="0" bIns="0" anchor="ctr"/>
          <a:lstStyle/>
          <a:p>
            <a:endParaRPr lang="en-US"/>
          </a:p>
        </p:txBody>
      </p:sp>
      <p:sp>
        <p:nvSpPr>
          <p:cNvPr id="21" name="Line 19"/>
          <p:cNvSpPr>
            <a:spLocks noChangeShapeType="1"/>
          </p:cNvSpPr>
          <p:nvPr/>
        </p:nvSpPr>
        <p:spPr bwMode="auto">
          <a:xfrm>
            <a:off x="7454900" y="5713413"/>
            <a:ext cx="83026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txBody>
          <a:bodyPr wrap="none" lIns="0" tIns="0" rIns="0" bIns="0" anchor="ctr"/>
          <a:lstStyle/>
          <a:p>
            <a:endParaRPr lang="en-US"/>
          </a:p>
        </p:txBody>
      </p:sp>
      <p:sp>
        <p:nvSpPr>
          <p:cNvPr id="22" name="Text Box 20"/>
          <p:cNvSpPr txBox="1">
            <a:spLocks noChangeArrowheads="1"/>
          </p:cNvSpPr>
          <p:nvPr/>
        </p:nvSpPr>
        <p:spPr bwMode="auto">
          <a:xfrm>
            <a:off x="7467600" y="5879068"/>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0738" eaLnBrk="0" hangingPunct="0">
              <a:defRPr>
                <a:solidFill>
                  <a:schemeClr val="tx1"/>
                </a:solidFill>
                <a:latin typeface="Arial" charset="0"/>
                <a:cs typeface="Arial" charset="0"/>
              </a:defRPr>
            </a:lvl1pPr>
            <a:lvl2pPr marL="742950" indent="-285750" defTabSz="820738" eaLnBrk="0" hangingPunct="0">
              <a:defRPr>
                <a:solidFill>
                  <a:schemeClr val="tx1"/>
                </a:solidFill>
                <a:latin typeface="Arial" charset="0"/>
                <a:cs typeface="Arial" charset="0"/>
              </a:defRPr>
            </a:lvl2pPr>
            <a:lvl3pPr marL="1143000" indent="-228600" defTabSz="820738" eaLnBrk="0" hangingPunct="0">
              <a:defRPr>
                <a:solidFill>
                  <a:schemeClr val="tx1"/>
                </a:solidFill>
                <a:latin typeface="Arial" charset="0"/>
                <a:cs typeface="Arial" charset="0"/>
              </a:defRPr>
            </a:lvl3pPr>
            <a:lvl4pPr marL="1600200" indent="-228600" defTabSz="820738" eaLnBrk="0" hangingPunct="0">
              <a:defRPr>
                <a:solidFill>
                  <a:schemeClr val="tx1"/>
                </a:solidFill>
                <a:latin typeface="Arial" charset="0"/>
                <a:cs typeface="Arial" charset="0"/>
              </a:defRPr>
            </a:lvl4pPr>
            <a:lvl5pPr marL="2057400" indent="-228600" defTabSz="820738" eaLnBrk="0" hangingPunct="0">
              <a:defRPr>
                <a:solidFill>
                  <a:schemeClr val="tx1"/>
                </a:solidFill>
                <a:latin typeface="Arial" charset="0"/>
                <a:cs typeface="Arial" charset="0"/>
              </a:defRPr>
            </a:lvl5pPr>
            <a:lvl6pPr marL="2514600" indent="-228600" defTabSz="820738" eaLnBrk="0" fontAlgn="base" hangingPunct="0">
              <a:spcBef>
                <a:spcPct val="0"/>
              </a:spcBef>
              <a:spcAft>
                <a:spcPct val="0"/>
              </a:spcAft>
              <a:defRPr>
                <a:solidFill>
                  <a:schemeClr val="tx1"/>
                </a:solidFill>
                <a:latin typeface="Arial" charset="0"/>
                <a:cs typeface="Arial" charset="0"/>
              </a:defRPr>
            </a:lvl6pPr>
            <a:lvl7pPr marL="2971800" indent="-228600" defTabSz="820738" eaLnBrk="0" fontAlgn="base" hangingPunct="0">
              <a:spcBef>
                <a:spcPct val="0"/>
              </a:spcBef>
              <a:spcAft>
                <a:spcPct val="0"/>
              </a:spcAft>
              <a:defRPr>
                <a:solidFill>
                  <a:schemeClr val="tx1"/>
                </a:solidFill>
                <a:latin typeface="Arial" charset="0"/>
                <a:cs typeface="Arial" charset="0"/>
              </a:defRPr>
            </a:lvl7pPr>
            <a:lvl8pPr marL="3429000" indent="-228600" defTabSz="820738" eaLnBrk="0" fontAlgn="base" hangingPunct="0">
              <a:spcBef>
                <a:spcPct val="0"/>
              </a:spcBef>
              <a:spcAft>
                <a:spcPct val="0"/>
              </a:spcAft>
              <a:defRPr>
                <a:solidFill>
                  <a:schemeClr val="tx1"/>
                </a:solidFill>
                <a:latin typeface="Arial" charset="0"/>
                <a:cs typeface="Arial" charset="0"/>
              </a:defRPr>
            </a:lvl8pPr>
            <a:lvl9pPr marL="3886200" indent="-228600" defTabSz="820738" eaLnBrk="0" fontAlgn="base" hangingPunct="0">
              <a:spcBef>
                <a:spcPct val="0"/>
              </a:spcBef>
              <a:spcAft>
                <a:spcPct val="0"/>
              </a:spcAft>
              <a:defRPr>
                <a:solidFill>
                  <a:schemeClr val="tx1"/>
                </a:solidFill>
                <a:latin typeface="Arial" charset="0"/>
                <a:cs typeface="Arial" charset="0"/>
              </a:defRPr>
            </a:lvl9pPr>
          </a:lstStyle>
          <a:p>
            <a:pPr algn="ctr"/>
            <a:r>
              <a:rPr lang="en-US" sz="1200" dirty="0">
                <a:latin typeface="Trebuchet MS" pitchFamily="-111" charset="0"/>
              </a:rPr>
              <a:t>Accumulation period</a:t>
            </a:r>
          </a:p>
        </p:txBody>
      </p:sp>
      <p:sp>
        <p:nvSpPr>
          <p:cNvPr id="23" name="Rectangle 21"/>
          <p:cNvSpPr>
            <a:spLocks noChangeArrowheads="1"/>
          </p:cNvSpPr>
          <p:nvPr/>
        </p:nvSpPr>
        <p:spPr bwMode="auto">
          <a:xfrm rot="16200000">
            <a:off x="488084" y="4990049"/>
            <a:ext cx="14923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820738" eaLnBrk="0" hangingPunct="0"/>
            <a:r>
              <a:rPr lang="en-US" sz="1200" dirty="0">
                <a:latin typeface="Trebuchet MS" pitchFamily="-111" charset="0"/>
              </a:rPr>
              <a:t>Collateral balance ($)</a:t>
            </a:r>
          </a:p>
        </p:txBody>
      </p:sp>
      <p:sp>
        <p:nvSpPr>
          <p:cNvPr id="24" name="Line 22"/>
          <p:cNvSpPr>
            <a:spLocks noChangeShapeType="1"/>
          </p:cNvSpPr>
          <p:nvPr/>
        </p:nvSpPr>
        <p:spPr bwMode="auto">
          <a:xfrm flipV="1">
            <a:off x="1431925" y="4435475"/>
            <a:ext cx="0" cy="10731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none" lIns="0" tIns="0" rIns="0" bIns="0" anchor="ctr"/>
          <a:lstStyle/>
          <a:p>
            <a:endParaRPr lang="en-US"/>
          </a:p>
        </p:txBody>
      </p:sp>
      <p:sp>
        <p:nvSpPr>
          <p:cNvPr id="25" name="TextBox 24"/>
          <p:cNvSpPr txBox="1"/>
          <p:nvPr/>
        </p:nvSpPr>
        <p:spPr>
          <a:xfrm>
            <a:off x="457200" y="6248400"/>
            <a:ext cx="1408719" cy="276999"/>
          </a:xfrm>
          <a:prstGeom prst="rect">
            <a:avLst/>
          </a:prstGeom>
          <a:noFill/>
        </p:spPr>
        <p:txBody>
          <a:bodyPr wrap="none" rtlCol="0">
            <a:spAutoFit/>
          </a:bodyPr>
          <a:lstStyle/>
          <a:p>
            <a:r>
              <a:rPr lang="en-US" sz="1200" dirty="0"/>
              <a:t>Source: C. Mohebbi</a:t>
            </a:r>
          </a:p>
        </p:txBody>
      </p:sp>
      <p:sp>
        <p:nvSpPr>
          <p:cNvPr id="26" name="Line 9"/>
          <p:cNvSpPr>
            <a:spLocks noChangeShapeType="1"/>
          </p:cNvSpPr>
          <p:nvPr/>
        </p:nvSpPr>
        <p:spPr bwMode="auto">
          <a:xfrm>
            <a:off x="1447800" y="5867400"/>
            <a:ext cx="616585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7" name="Line 10"/>
          <p:cNvSpPr>
            <a:spLocks noChangeShapeType="1"/>
          </p:cNvSpPr>
          <p:nvPr/>
        </p:nvSpPr>
        <p:spPr bwMode="auto">
          <a:xfrm>
            <a:off x="7713663" y="5867400"/>
            <a:ext cx="73183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en-US"/>
          </a:p>
        </p:txBody>
      </p:sp>
    </p:spTree>
    <p:extLst>
      <p:ext uri="{BB962C8B-B14F-4D97-AF65-F5344CB8AC3E}">
        <p14:creationId xmlns:p14="http://schemas.microsoft.com/office/powerpoint/2010/main" val="3820111464"/>
      </p:ext>
    </p:extLst>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MPL: U.S. Securitization Trends</a:t>
            </a:r>
          </a:p>
        </p:txBody>
      </p:sp>
      <p:sp>
        <p:nvSpPr>
          <p:cNvPr id="5" name="Content Placeholder 4"/>
          <p:cNvSpPr>
            <a:spLocks noGrp="1"/>
          </p:cNvSpPr>
          <p:nvPr>
            <p:ph idx="1"/>
          </p:nvPr>
        </p:nvSpPr>
        <p:spPr>
          <a:xfrm>
            <a:off x="457200" y="990600"/>
            <a:ext cx="1676400" cy="685800"/>
          </a:xfrm>
        </p:spPr>
        <p:txBody>
          <a:bodyPr>
            <a:normAutofit/>
          </a:bodyPr>
          <a:lstStyle/>
          <a:p>
            <a:r>
              <a:rPr lang="en-US" dirty="0"/>
              <a:t>Limited performance history</a:t>
            </a:r>
          </a:p>
        </p:txBody>
      </p:sp>
      <p:sp>
        <p:nvSpPr>
          <p:cNvPr id="9" name="TextBox 8"/>
          <p:cNvSpPr txBox="1"/>
          <p:nvPr/>
        </p:nvSpPr>
        <p:spPr>
          <a:xfrm>
            <a:off x="411480" y="6567100"/>
            <a:ext cx="8183880" cy="261610"/>
          </a:xfrm>
          <a:prstGeom prst="rect">
            <a:avLst/>
          </a:prstGeom>
          <a:noFill/>
        </p:spPr>
        <p:txBody>
          <a:bodyPr wrap="square" rtlCol="0">
            <a:spAutoFit/>
          </a:bodyPr>
          <a:lstStyle/>
          <a:p>
            <a:r>
              <a:rPr lang="en-US" sz="1100" dirty="0"/>
              <a:t>Source: Morgan Stanley Consumer ABS Strategy: Marketplace Lending Deal Tracker – 2016 Full Year Recap, Jan 6, 2017</a:t>
            </a: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920965"/>
            <a:ext cx="7042150" cy="5708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0859461"/>
      </p:ext>
    </p:extLst>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38698" cy="792162"/>
          </a:xfrm>
        </p:spPr>
        <p:txBody>
          <a:bodyPr>
            <a:normAutofit/>
          </a:bodyPr>
          <a:lstStyle/>
          <a:p>
            <a:r>
              <a:rPr lang="en-US" dirty="0"/>
              <a:t>MPL: Default Rates, Cumulative Losses in Securitizations</a:t>
            </a:r>
          </a:p>
        </p:txBody>
      </p:sp>
      <p:sp>
        <p:nvSpPr>
          <p:cNvPr id="5" name="Content Placeholder 4"/>
          <p:cNvSpPr>
            <a:spLocks noGrp="1"/>
          </p:cNvSpPr>
          <p:nvPr>
            <p:ph idx="1"/>
          </p:nvPr>
        </p:nvSpPr>
        <p:spPr>
          <a:xfrm>
            <a:off x="457200" y="990600"/>
            <a:ext cx="2590800" cy="762000"/>
          </a:xfrm>
        </p:spPr>
        <p:txBody>
          <a:bodyPr>
            <a:normAutofit/>
          </a:bodyPr>
          <a:lstStyle/>
          <a:p>
            <a:r>
              <a:rPr lang="en-US" dirty="0"/>
              <a:t>High delinquencies and losses</a:t>
            </a:r>
          </a:p>
        </p:txBody>
      </p:sp>
      <p:sp>
        <p:nvSpPr>
          <p:cNvPr id="9" name="TextBox 8"/>
          <p:cNvSpPr txBox="1"/>
          <p:nvPr/>
        </p:nvSpPr>
        <p:spPr>
          <a:xfrm>
            <a:off x="768232" y="6581001"/>
            <a:ext cx="7461368" cy="276999"/>
          </a:xfrm>
          <a:prstGeom prst="rect">
            <a:avLst/>
          </a:prstGeom>
          <a:noFill/>
        </p:spPr>
        <p:txBody>
          <a:bodyPr wrap="square" rtlCol="0">
            <a:spAutoFit/>
          </a:bodyPr>
          <a:lstStyle/>
          <a:p>
            <a:r>
              <a:rPr lang="en-US" sz="1200" dirty="0"/>
              <a:t>Source: Morgan Stanley Consumer ABS Strategy: Marketplace Lending: Structure Matters July 29, 2016</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835106"/>
            <a:ext cx="5719298" cy="5641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2695108"/>
      </p:ext>
    </p:extLst>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MPL: Securitization Structures</a:t>
            </a:r>
          </a:p>
        </p:txBody>
      </p:sp>
      <p:sp>
        <p:nvSpPr>
          <p:cNvPr id="5" name="Content Placeholder 4"/>
          <p:cNvSpPr>
            <a:spLocks noGrp="1"/>
          </p:cNvSpPr>
          <p:nvPr>
            <p:ph idx="1"/>
          </p:nvPr>
        </p:nvSpPr>
        <p:spPr>
          <a:xfrm>
            <a:off x="457200" y="990600"/>
            <a:ext cx="7086600" cy="1143000"/>
          </a:xfrm>
        </p:spPr>
        <p:txBody>
          <a:bodyPr>
            <a:normAutofit/>
          </a:bodyPr>
          <a:lstStyle/>
          <a:p>
            <a:pPr marL="0" indent="0">
              <a:buNone/>
            </a:pPr>
            <a:r>
              <a:rPr lang="en-US" dirty="0"/>
              <a:t>To compensate for high delinquencies and losses</a:t>
            </a:r>
          </a:p>
          <a:p>
            <a:r>
              <a:rPr lang="en-US" dirty="0"/>
              <a:t>Priority of payments</a:t>
            </a:r>
          </a:p>
          <a:p>
            <a:r>
              <a:rPr lang="en-US" dirty="0"/>
              <a:t>Triggers</a:t>
            </a:r>
          </a:p>
          <a:p>
            <a:r>
              <a:rPr lang="en-US" dirty="0"/>
              <a:t>Reserve account</a:t>
            </a:r>
          </a:p>
          <a:p>
            <a:endParaRPr lang="en-US" dirty="0"/>
          </a:p>
        </p:txBody>
      </p:sp>
      <p:sp>
        <p:nvSpPr>
          <p:cNvPr id="9" name="TextBox 8"/>
          <p:cNvSpPr txBox="1"/>
          <p:nvPr/>
        </p:nvSpPr>
        <p:spPr>
          <a:xfrm>
            <a:off x="768232" y="6477000"/>
            <a:ext cx="7461368" cy="276999"/>
          </a:xfrm>
          <a:prstGeom prst="rect">
            <a:avLst/>
          </a:prstGeom>
          <a:noFill/>
        </p:spPr>
        <p:txBody>
          <a:bodyPr wrap="square" rtlCol="0">
            <a:spAutoFit/>
          </a:bodyPr>
          <a:lstStyle/>
          <a:p>
            <a:r>
              <a:rPr lang="en-US" sz="1200" dirty="0"/>
              <a:t>Source: Morgan Stanley Consumer ABS Strategy: Marketplace Lending: Structure Matters July 29, 2016</a:t>
            </a:r>
          </a:p>
        </p:txBody>
      </p:sp>
      <p:pic>
        <p:nvPicPr>
          <p:cNvPr id="410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2014538"/>
            <a:ext cx="7980363" cy="282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5238551"/>
      </p:ext>
    </p:extLst>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MPL: Securitization Structures</a:t>
            </a:r>
          </a:p>
        </p:txBody>
      </p:sp>
      <p:sp>
        <p:nvSpPr>
          <p:cNvPr id="5" name="Content Placeholder 4"/>
          <p:cNvSpPr>
            <a:spLocks noGrp="1"/>
          </p:cNvSpPr>
          <p:nvPr>
            <p:ph idx="1"/>
          </p:nvPr>
        </p:nvSpPr>
        <p:spPr>
          <a:xfrm>
            <a:off x="457200" y="990600"/>
            <a:ext cx="7086600" cy="1066800"/>
          </a:xfrm>
        </p:spPr>
        <p:txBody>
          <a:bodyPr>
            <a:normAutofit/>
          </a:bodyPr>
          <a:lstStyle/>
          <a:p>
            <a:pPr marL="0" indent="0">
              <a:buNone/>
            </a:pPr>
            <a:r>
              <a:rPr lang="en-US" dirty="0"/>
              <a:t>To compensate for high delinquencies and losses</a:t>
            </a:r>
          </a:p>
          <a:p>
            <a:r>
              <a:rPr lang="en-US" dirty="0"/>
              <a:t>Overcollateralization 6-15%</a:t>
            </a:r>
          </a:p>
          <a:p>
            <a:r>
              <a:rPr lang="en-US" dirty="0"/>
              <a:t>Significant subordination protection</a:t>
            </a:r>
          </a:p>
          <a:p>
            <a:r>
              <a:rPr lang="en-US" dirty="0"/>
              <a:t>Excess spread 6-25%</a:t>
            </a:r>
          </a:p>
        </p:txBody>
      </p:sp>
      <p:sp>
        <p:nvSpPr>
          <p:cNvPr id="9" name="TextBox 8"/>
          <p:cNvSpPr txBox="1"/>
          <p:nvPr/>
        </p:nvSpPr>
        <p:spPr>
          <a:xfrm>
            <a:off x="768232" y="6581001"/>
            <a:ext cx="7461368" cy="276999"/>
          </a:xfrm>
          <a:prstGeom prst="rect">
            <a:avLst/>
          </a:prstGeom>
          <a:noFill/>
        </p:spPr>
        <p:txBody>
          <a:bodyPr wrap="square" rtlCol="0">
            <a:spAutoFit/>
          </a:bodyPr>
          <a:lstStyle/>
          <a:p>
            <a:r>
              <a:rPr lang="en-US" sz="1200" dirty="0"/>
              <a:t>Source: Morgan Stanley Consumer ABS Strategy: Marketplace Lending: Structure Matters July 29, 2016</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902615"/>
            <a:ext cx="6505575" cy="4574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4073817"/>
      </p:ext>
    </p:extLst>
  </p:cSld>
  <p:clrMapOvr>
    <a:masterClrMapping/>
  </p:clrMapOvr>
  <p:transition spd="med">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MPL: Securitization Structures</a:t>
            </a:r>
          </a:p>
        </p:txBody>
      </p:sp>
      <p:sp>
        <p:nvSpPr>
          <p:cNvPr id="5" name="Content Placeholder 4"/>
          <p:cNvSpPr>
            <a:spLocks noGrp="1"/>
          </p:cNvSpPr>
          <p:nvPr>
            <p:ph idx="1"/>
          </p:nvPr>
        </p:nvSpPr>
        <p:spPr>
          <a:xfrm>
            <a:off x="457200" y="990600"/>
            <a:ext cx="7086600" cy="609600"/>
          </a:xfrm>
        </p:spPr>
        <p:txBody>
          <a:bodyPr>
            <a:normAutofit/>
          </a:bodyPr>
          <a:lstStyle/>
          <a:p>
            <a:pPr marL="0" indent="0">
              <a:buNone/>
            </a:pPr>
            <a:r>
              <a:rPr lang="en-US" dirty="0"/>
              <a:t>To compensate for high delinquencies and losses</a:t>
            </a:r>
          </a:p>
          <a:p>
            <a:r>
              <a:rPr lang="en-US" dirty="0"/>
              <a:t>Short duration structures</a:t>
            </a:r>
          </a:p>
        </p:txBody>
      </p:sp>
      <p:sp>
        <p:nvSpPr>
          <p:cNvPr id="9" name="TextBox 8"/>
          <p:cNvSpPr txBox="1"/>
          <p:nvPr/>
        </p:nvSpPr>
        <p:spPr>
          <a:xfrm>
            <a:off x="768232" y="6477000"/>
            <a:ext cx="7461368" cy="276999"/>
          </a:xfrm>
          <a:prstGeom prst="rect">
            <a:avLst/>
          </a:prstGeom>
          <a:noFill/>
        </p:spPr>
        <p:txBody>
          <a:bodyPr wrap="square" rtlCol="0">
            <a:spAutoFit/>
          </a:bodyPr>
          <a:lstStyle/>
          <a:p>
            <a:r>
              <a:rPr lang="en-US" sz="1200" dirty="0"/>
              <a:t>Source: Morgan Stanley Consumer ABS Strategy: Marketplace Lending: Structure Matters July 29, 2016</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13" y="2033588"/>
            <a:ext cx="7877175"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7814634"/>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 Cards: Master Trust</a:t>
            </a:r>
          </a:p>
        </p:txBody>
      </p:sp>
      <p:sp>
        <p:nvSpPr>
          <p:cNvPr id="3" name="Content Placeholder 2"/>
          <p:cNvSpPr>
            <a:spLocks noGrp="1"/>
          </p:cNvSpPr>
          <p:nvPr>
            <p:ph idx="1"/>
          </p:nvPr>
        </p:nvSpPr>
        <p:spPr>
          <a:xfrm>
            <a:off x="457200" y="1143001"/>
            <a:ext cx="4114800" cy="4952999"/>
          </a:xfrm>
        </p:spPr>
        <p:txBody>
          <a:bodyPr>
            <a:normAutofit/>
          </a:bodyPr>
          <a:lstStyle/>
          <a:p>
            <a:pPr marL="285750" indent="-285750">
              <a:buFont typeface="Wingdings" panose="05000000000000000000" pitchFamily="2" charset="2"/>
              <a:buChar char="Ø"/>
            </a:pPr>
            <a:r>
              <a:rPr lang="en-US" dirty="0"/>
              <a:t>Receivables generated from a group of designated accounts are sold to the trust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Allows for issuance of multiple series from the same pool of receivables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Senior class investors have an equal pro rata interest in the same assets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Provides maximum flexibility in both basis and term</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Nearly every Credit Card ABS issuer uses the Master Trust structure</a:t>
            </a:r>
          </a:p>
          <a:p>
            <a:pPr marL="285750" indent="-285750">
              <a:buFont typeface="Wingdings" panose="05000000000000000000" pitchFamily="2" charset="2"/>
              <a:buChar char="Ø"/>
            </a:pPr>
            <a:endParaRPr lang="en-US" dirty="0"/>
          </a:p>
        </p:txBody>
      </p:sp>
      <p:grpSp>
        <p:nvGrpSpPr>
          <p:cNvPr id="5" name="Group 4"/>
          <p:cNvGrpSpPr>
            <a:grpSpLocks/>
          </p:cNvGrpSpPr>
          <p:nvPr/>
        </p:nvGrpSpPr>
        <p:grpSpPr bwMode="auto">
          <a:xfrm>
            <a:off x="7416800" y="3836988"/>
            <a:ext cx="915988" cy="977900"/>
            <a:chOff x="3621" y="3406"/>
            <a:chExt cx="635" cy="698"/>
          </a:xfrm>
        </p:grpSpPr>
        <p:sp>
          <p:nvSpPr>
            <p:cNvPr id="6" name="Line 5"/>
            <p:cNvSpPr>
              <a:spLocks noChangeShapeType="1"/>
            </p:cNvSpPr>
            <p:nvPr/>
          </p:nvSpPr>
          <p:spPr bwMode="auto">
            <a:xfrm>
              <a:off x="3934" y="3406"/>
              <a:ext cx="0"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23087" tIns="73852" rIns="123087" bIns="73852" anchor="ctr"/>
            <a:lstStyle/>
            <a:p>
              <a:endParaRPr lang="en-US"/>
            </a:p>
          </p:txBody>
        </p:sp>
        <p:sp>
          <p:nvSpPr>
            <p:cNvPr id="7" name="Line 6"/>
            <p:cNvSpPr>
              <a:spLocks noChangeShapeType="1"/>
            </p:cNvSpPr>
            <p:nvPr/>
          </p:nvSpPr>
          <p:spPr bwMode="auto">
            <a:xfrm>
              <a:off x="4098" y="3406"/>
              <a:ext cx="0"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23087" tIns="73852" rIns="123087" bIns="73852" anchor="ctr"/>
            <a:lstStyle/>
            <a:p>
              <a:endParaRPr lang="en-US"/>
            </a:p>
          </p:txBody>
        </p:sp>
        <p:sp>
          <p:nvSpPr>
            <p:cNvPr id="8" name="Line 7"/>
            <p:cNvSpPr>
              <a:spLocks noChangeShapeType="1"/>
            </p:cNvSpPr>
            <p:nvPr/>
          </p:nvSpPr>
          <p:spPr bwMode="auto">
            <a:xfrm>
              <a:off x="3771" y="3406"/>
              <a:ext cx="0"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23087" tIns="73852" rIns="123087" bIns="73852" anchor="ctr"/>
            <a:lstStyle/>
            <a:p>
              <a:endParaRPr lang="en-US"/>
            </a:p>
          </p:txBody>
        </p:sp>
        <p:sp>
          <p:nvSpPr>
            <p:cNvPr id="9" name="Rectangle 8"/>
            <p:cNvSpPr>
              <a:spLocks noChangeArrowheads="1"/>
            </p:cNvSpPr>
            <p:nvPr/>
          </p:nvSpPr>
          <p:spPr bwMode="auto">
            <a:xfrm>
              <a:off x="3621" y="3684"/>
              <a:ext cx="635" cy="420"/>
            </a:xfrm>
            <a:prstGeom prst="rect">
              <a:avLst/>
            </a:prstGeom>
            <a:solidFill>
              <a:srgbClr val="3366FF"/>
            </a:solidFill>
            <a:ln w="9525">
              <a:solidFill>
                <a:schemeClr val="tx1"/>
              </a:solidFill>
              <a:miter lim="800000"/>
              <a:headEnd/>
              <a:tailEnd/>
            </a:ln>
          </p:spPr>
          <p:txBody>
            <a:bodyPr lIns="123087" tIns="73852" rIns="123087" bIns="73852" anchor="ctr"/>
            <a:lstStyle/>
            <a:p>
              <a:pPr algn="ctr" defTabSz="820738" eaLnBrk="0" hangingPunct="0"/>
              <a:r>
                <a:rPr lang="en-US" sz="900" b="1">
                  <a:latin typeface="Trebuchet MS" pitchFamily="-111" charset="0"/>
                </a:rPr>
                <a:t>Certificates</a:t>
              </a:r>
            </a:p>
          </p:txBody>
        </p:sp>
      </p:grpSp>
      <p:grpSp>
        <p:nvGrpSpPr>
          <p:cNvPr id="10" name="Group 9"/>
          <p:cNvGrpSpPr>
            <a:grpSpLocks/>
          </p:cNvGrpSpPr>
          <p:nvPr/>
        </p:nvGrpSpPr>
        <p:grpSpPr bwMode="auto">
          <a:xfrm>
            <a:off x="5126038" y="3836988"/>
            <a:ext cx="915987" cy="977900"/>
            <a:chOff x="3621" y="3406"/>
            <a:chExt cx="635" cy="698"/>
          </a:xfrm>
        </p:grpSpPr>
        <p:sp>
          <p:nvSpPr>
            <p:cNvPr id="11" name="Line 10"/>
            <p:cNvSpPr>
              <a:spLocks noChangeShapeType="1"/>
            </p:cNvSpPr>
            <p:nvPr/>
          </p:nvSpPr>
          <p:spPr bwMode="auto">
            <a:xfrm>
              <a:off x="3934" y="3406"/>
              <a:ext cx="0"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23087" tIns="73852" rIns="123087" bIns="73852" anchor="ctr"/>
            <a:lstStyle/>
            <a:p>
              <a:endParaRPr lang="en-US"/>
            </a:p>
          </p:txBody>
        </p:sp>
        <p:sp>
          <p:nvSpPr>
            <p:cNvPr id="12" name="Line 11"/>
            <p:cNvSpPr>
              <a:spLocks noChangeShapeType="1"/>
            </p:cNvSpPr>
            <p:nvPr/>
          </p:nvSpPr>
          <p:spPr bwMode="auto">
            <a:xfrm>
              <a:off x="4098" y="3406"/>
              <a:ext cx="0"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23087" tIns="73852" rIns="123087" bIns="73852" anchor="ctr"/>
            <a:lstStyle/>
            <a:p>
              <a:endParaRPr lang="en-US"/>
            </a:p>
          </p:txBody>
        </p:sp>
        <p:sp>
          <p:nvSpPr>
            <p:cNvPr id="13" name="Line 12"/>
            <p:cNvSpPr>
              <a:spLocks noChangeShapeType="1"/>
            </p:cNvSpPr>
            <p:nvPr/>
          </p:nvSpPr>
          <p:spPr bwMode="auto">
            <a:xfrm>
              <a:off x="3771" y="3406"/>
              <a:ext cx="0"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23087" tIns="73852" rIns="123087" bIns="73852" anchor="ctr"/>
            <a:lstStyle/>
            <a:p>
              <a:endParaRPr lang="en-US"/>
            </a:p>
          </p:txBody>
        </p:sp>
        <p:sp>
          <p:nvSpPr>
            <p:cNvPr id="14" name="Rectangle 13"/>
            <p:cNvSpPr>
              <a:spLocks noChangeArrowheads="1"/>
            </p:cNvSpPr>
            <p:nvPr/>
          </p:nvSpPr>
          <p:spPr bwMode="auto">
            <a:xfrm>
              <a:off x="3621" y="3684"/>
              <a:ext cx="635" cy="420"/>
            </a:xfrm>
            <a:prstGeom prst="rect">
              <a:avLst/>
            </a:prstGeom>
            <a:solidFill>
              <a:srgbClr val="3366FF"/>
            </a:solidFill>
            <a:ln w="9525">
              <a:solidFill>
                <a:schemeClr val="tx1"/>
              </a:solidFill>
              <a:miter lim="800000"/>
              <a:headEnd/>
              <a:tailEnd/>
            </a:ln>
          </p:spPr>
          <p:txBody>
            <a:bodyPr lIns="123087" tIns="73852" rIns="123087" bIns="73852" anchor="ctr"/>
            <a:lstStyle/>
            <a:p>
              <a:pPr algn="ctr" defTabSz="820738" eaLnBrk="0" hangingPunct="0"/>
              <a:r>
                <a:rPr lang="en-US" sz="900" b="1">
                  <a:latin typeface="Trebuchet MS" pitchFamily="-111" charset="0"/>
                </a:rPr>
                <a:t>Certificates</a:t>
              </a:r>
            </a:p>
          </p:txBody>
        </p:sp>
      </p:grpSp>
      <p:grpSp>
        <p:nvGrpSpPr>
          <p:cNvPr id="15" name="Group 14"/>
          <p:cNvGrpSpPr>
            <a:grpSpLocks/>
          </p:cNvGrpSpPr>
          <p:nvPr/>
        </p:nvGrpSpPr>
        <p:grpSpPr bwMode="auto">
          <a:xfrm>
            <a:off x="6278563" y="3836988"/>
            <a:ext cx="915987" cy="977900"/>
            <a:chOff x="3621" y="3406"/>
            <a:chExt cx="635" cy="698"/>
          </a:xfrm>
        </p:grpSpPr>
        <p:sp>
          <p:nvSpPr>
            <p:cNvPr id="16" name="Line 15"/>
            <p:cNvSpPr>
              <a:spLocks noChangeShapeType="1"/>
            </p:cNvSpPr>
            <p:nvPr/>
          </p:nvSpPr>
          <p:spPr bwMode="auto">
            <a:xfrm>
              <a:off x="3934" y="3406"/>
              <a:ext cx="0"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23087" tIns="73852" rIns="123087" bIns="73852" anchor="ctr"/>
            <a:lstStyle/>
            <a:p>
              <a:endParaRPr lang="en-US"/>
            </a:p>
          </p:txBody>
        </p:sp>
        <p:sp>
          <p:nvSpPr>
            <p:cNvPr id="17" name="Line 16"/>
            <p:cNvSpPr>
              <a:spLocks noChangeShapeType="1"/>
            </p:cNvSpPr>
            <p:nvPr/>
          </p:nvSpPr>
          <p:spPr bwMode="auto">
            <a:xfrm>
              <a:off x="4098" y="3406"/>
              <a:ext cx="0"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23087" tIns="73852" rIns="123087" bIns="73852" anchor="ctr"/>
            <a:lstStyle/>
            <a:p>
              <a:endParaRPr lang="en-US"/>
            </a:p>
          </p:txBody>
        </p:sp>
        <p:sp>
          <p:nvSpPr>
            <p:cNvPr id="18" name="Line 17"/>
            <p:cNvSpPr>
              <a:spLocks noChangeShapeType="1"/>
            </p:cNvSpPr>
            <p:nvPr/>
          </p:nvSpPr>
          <p:spPr bwMode="auto">
            <a:xfrm>
              <a:off x="3771" y="3406"/>
              <a:ext cx="0"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23087" tIns="73852" rIns="123087" bIns="73852" anchor="ctr"/>
            <a:lstStyle/>
            <a:p>
              <a:endParaRPr lang="en-US"/>
            </a:p>
          </p:txBody>
        </p:sp>
        <p:sp>
          <p:nvSpPr>
            <p:cNvPr id="19" name="Rectangle 18"/>
            <p:cNvSpPr>
              <a:spLocks noChangeArrowheads="1"/>
            </p:cNvSpPr>
            <p:nvPr/>
          </p:nvSpPr>
          <p:spPr bwMode="auto">
            <a:xfrm>
              <a:off x="3621" y="3684"/>
              <a:ext cx="635" cy="420"/>
            </a:xfrm>
            <a:prstGeom prst="rect">
              <a:avLst/>
            </a:prstGeom>
            <a:solidFill>
              <a:srgbClr val="3366FF"/>
            </a:solidFill>
            <a:ln w="9525">
              <a:solidFill>
                <a:schemeClr val="tx1"/>
              </a:solidFill>
              <a:miter lim="800000"/>
              <a:headEnd/>
              <a:tailEnd/>
            </a:ln>
          </p:spPr>
          <p:txBody>
            <a:bodyPr lIns="123087" tIns="73852" rIns="123087" bIns="73852" anchor="ctr"/>
            <a:lstStyle/>
            <a:p>
              <a:pPr algn="ctr" defTabSz="820738" eaLnBrk="0" hangingPunct="0"/>
              <a:r>
                <a:rPr lang="en-US" sz="900" b="1">
                  <a:latin typeface="Trebuchet MS" pitchFamily="-111" charset="0"/>
                </a:rPr>
                <a:t>Certificates</a:t>
              </a:r>
            </a:p>
          </p:txBody>
        </p:sp>
      </p:grpSp>
      <p:sp>
        <p:nvSpPr>
          <p:cNvPr id="20" name="Line 19"/>
          <p:cNvSpPr>
            <a:spLocks noChangeShapeType="1"/>
          </p:cNvSpPr>
          <p:nvPr/>
        </p:nvSpPr>
        <p:spPr bwMode="auto">
          <a:xfrm>
            <a:off x="6734175" y="2751138"/>
            <a:ext cx="0" cy="5778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1" name="Line 20"/>
          <p:cNvSpPr>
            <a:spLocks noChangeShapeType="1"/>
          </p:cNvSpPr>
          <p:nvPr/>
        </p:nvSpPr>
        <p:spPr bwMode="auto">
          <a:xfrm>
            <a:off x="6734175" y="1900238"/>
            <a:ext cx="0" cy="3698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2" name="Rectangle 21"/>
          <p:cNvSpPr>
            <a:spLocks noChangeArrowheads="1"/>
          </p:cNvSpPr>
          <p:nvPr/>
        </p:nvSpPr>
        <p:spPr bwMode="auto">
          <a:xfrm>
            <a:off x="6275388" y="1479550"/>
            <a:ext cx="915987" cy="587375"/>
          </a:xfrm>
          <a:prstGeom prst="rect">
            <a:avLst/>
          </a:prstGeom>
          <a:solidFill>
            <a:srgbClr val="3366FF"/>
          </a:solidFill>
          <a:ln w="9525">
            <a:solidFill>
              <a:srgbClr val="000000"/>
            </a:solidFill>
            <a:miter lim="800000"/>
            <a:headEnd/>
            <a:tailEnd/>
          </a:ln>
        </p:spPr>
        <p:txBody>
          <a:bodyPr lIns="123087" tIns="73852" rIns="123087" bIns="73852" anchor="ctr"/>
          <a:lstStyle/>
          <a:p>
            <a:pPr algn="ctr" defTabSz="820738" eaLnBrk="0" hangingPunct="0"/>
            <a:r>
              <a:rPr lang="en-US" sz="900" b="1">
                <a:latin typeface="Trebuchet MS" pitchFamily="-111" charset="0"/>
              </a:rPr>
              <a:t>Seller</a:t>
            </a:r>
          </a:p>
        </p:txBody>
      </p:sp>
      <p:sp>
        <p:nvSpPr>
          <p:cNvPr id="23" name="Rectangle 22"/>
          <p:cNvSpPr>
            <a:spLocks noChangeArrowheads="1"/>
          </p:cNvSpPr>
          <p:nvPr/>
        </p:nvSpPr>
        <p:spPr bwMode="auto">
          <a:xfrm>
            <a:off x="6275388" y="2281238"/>
            <a:ext cx="915987" cy="588962"/>
          </a:xfrm>
          <a:prstGeom prst="rect">
            <a:avLst/>
          </a:prstGeom>
          <a:solidFill>
            <a:srgbClr val="3366FF"/>
          </a:solidFill>
          <a:ln w="9525">
            <a:solidFill>
              <a:srgbClr val="000000"/>
            </a:solidFill>
            <a:miter lim="800000"/>
            <a:headEnd/>
            <a:tailEnd/>
          </a:ln>
        </p:spPr>
        <p:txBody>
          <a:bodyPr lIns="123087" tIns="73852" rIns="123087" bIns="73852" anchor="ctr"/>
          <a:lstStyle/>
          <a:p>
            <a:pPr algn="ctr" defTabSz="820738" eaLnBrk="0" hangingPunct="0"/>
            <a:r>
              <a:rPr lang="en-US" sz="900" b="1">
                <a:latin typeface="Trebuchet MS" pitchFamily="-111" charset="0"/>
              </a:rPr>
              <a:t>Master Trust</a:t>
            </a:r>
          </a:p>
        </p:txBody>
      </p:sp>
      <p:sp>
        <p:nvSpPr>
          <p:cNvPr id="24" name="Rectangle 23"/>
          <p:cNvSpPr>
            <a:spLocks noChangeArrowheads="1"/>
          </p:cNvSpPr>
          <p:nvPr/>
        </p:nvSpPr>
        <p:spPr bwMode="auto">
          <a:xfrm>
            <a:off x="6275388" y="3351213"/>
            <a:ext cx="915987" cy="587375"/>
          </a:xfrm>
          <a:prstGeom prst="rect">
            <a:avLst/>
          </a:prstGeom>
          <a:solidFill>
            <a:srgbClr val="3366FF"/>
          </a:solidFill>
          <a:ln w="9525">
            <a:solidFill>
              <a:schemeClr val="tx1"/>
            </a:solidFill>
            <a:miter lim="800000"/>
            <a:headEnd/>
            <a:tailEnd/>
          </a:ln>
        </p:spPr>
        <p:txBody>
          <a:bodyPr lIns="123087" tIns="73852" rIns="123087" bIns="73852" anchor="ctr"/>
          <a:lstStyle/>
          <a:p>
            <a:pPr algn="ctr" defTabSz="820738" eaLnBrk="0" hangingPunct="0"/>
            <a:r>
              <a:rPr lang="en-US" sz="900" b="1">
                <a:latin typeface="Trebuchet MS" pitchFamily="-111" charset="0"/>
              </a:rPr>
              <a:t>Series B</a:t>
            </a:r>
          </a:p>
        </p:txBody>
      </p:sp>
      <p:sp>
        <p:nvSpPr>
          <p:cNvPr id="25" name="Line 24"/>
          <p:cNvSpPr>
            <a:spLocks noChangeShapeType="1"/>
          </p:cNvSpPr>
          <p:nvPr/>
        </p:nvSpPr>
        <p:spPr bwMode="auto">
          <a:xfrm>
            <a:off x="5584825" y="3043238"/>
            <a:ext cx="0" cy="2857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6" name="Rectangle 25"/>
          <p:cNvSpPr>
            <a:spLocks noChangeArrowheads="1"/>
          </p:cNvSpPr>
          <p:nvPr/>
        </p:nvSpPr>
        <p:spPr bwMode="auto">
          <a:xfrm>
            <a:off x="5126038" y="3351213"/>
            <a:ext cx="915987" cy="587375"/>
          </a:xfrm>
          <a:prstGeom prst="rect">
            <a:avLst/>
          </a:prstGeom>
          <a:solidFill>
            <a:srgbClr val="3366FF"/>
          </a:solidFill>
          <a:ln w="9525">
            <a:solidFill>
              <a:schemeClr val="tx1"/>
            </a:solidFill>
            <a:miter lim="800000"/>
            <a:headEnd/>
            <a:tailEnd/>
          </a:ln>
        </p:spPr>
        <p:txBody>
          <a:bodyPr lIns="123087" tIns="73852" rIns="123087" bIns="73852" anchor="ctr"/>
          <a:lstStyle/>
          <a:p>
            <a:pPr algn="ctr" defTabSz="820738" eaLnBrk="0" hangingPunct="0"/>
            <a:r>
              <a:rPr lang="en-US" sz="900" b="1">
                <a:latin typeface="Trebuchet MS" pitchFamily="-111" charset="0"/>
              </a:rPr>
              <a:t>Series A</a:t>
            </a:r>
          </a:p>
        </p:txBody>
      </p:sp>
      <p:sp>
        <p:nvSpPr>
          <p:cNvPr id="27" name="Rectangle 26"/>
          <p:cNvSpPr>
            <a:spLocks noChangeArrowheads="1"/>
          </p:cNvSpPr>
          <p:nvPr/>
        </p:nvSpPr>
        <p:spPr bwMode="auto">
          <a:xfrm>
            <a:off x="7424738" y="3351213"/>
            <a:ext cx="917575" cy="587375"/>
          </a:xfrm>
          <a:prstGeom prst="rect">
            <a:avLst/>
          </a:prstGeom>
          <a:solidFill>
            <a:srgbClr val="3366FF"/>
          </a:solidFill>
          <a:ln w="9525">
            <a:solidFill>
              <a:schemeClr val="tx1"/>
            </a:solidFill>
            <a:miter lim="800000"/>
            <a:headEnd/>
            <a:tailEnd/>
          </a:ln>
        </p:spPr>
        <p:txBody>
          <a:bodyPr lIns="123087" tIns="73852" rIns="123087" bIns="73852" anchor="ctr"/>
          <a:lstStyle/>
          <a:p>
            <a:pPr algn="ctr" defTabSz="820738" eaLnBrk="0" hangingPunct="0"/>
            <a:r>
              <a:rPr lang="en-US" sz="900" b="1">
                <a:latin typeface="Trebuchet MS" pitchFamily="-111" charset="0"/>
              </a:rPr>
              <a:t>Series X</a:t>
            </a:r>
          </a:p>
        </p:txBody>
      </p:sp>
      <p:sp>
        <p:nvSpPr>
          <p:cNvPr id="28" name="Line 27"/>
          <p:cNvSpPr>
            <a:spLocks noChangeShapeType="1"/>
          </p:cNvSpPr>
          <p:nvPr/>
        </p:nvSpPr>
        <p:spPr bwMode="auto">
          <a:xfrm>
            <a:off x="5584825" y="3043238"/>
            <a:ext cx="2298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9" name="Line 28"/>
          <p:cNvSpPr>
            <a:spLocks noChangeShapeType="1"/>
          </p:cNvSpPr>
          <p:nvPr/>
        </p:nvSpPr>
        <p:spPr bwMode="auto">
          <a:xfrm>
            <a:off x="7881938" y="3043238"/>
            <a:ext cx="0" cy="2857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30" name="TextBox 29"/>
          <p:cNvSpPr txBox="1"/>
          <p:nvPr/>
        </p:nvSpPr>
        <p:spPr>
          <a:xfrm>
            <a:off x="5126038" y="4953000"/>
            <a:ext cx="1408719" cy="276999"/>
          </a:xfrm>
          <a:prstGeom prst="rect">
            <a:avLst/>
          </a:prstGeom>
          <a:noFill/>
        </p:spPr>
        <p:txBody>
          <a:bodyPr wrap="none" rtlCol="0">
            <a:spAutoFit/>
          </a:bodyPr>
          <a:lstStyle/>
          <a:p>
            <a:r>
              <a:rPr lang="en-US" sz="1200" dirty="0"/>
              <a:t>Source: C. Mohebbi</a:t>
            </a:r>
          </a:p>
        </p:txBody>
      </p:sp>
    </p:spTree>
    <p:extLst>
      <p:ext uri="{BB962C8B-B14F-4D97-AF65-F5344CB8AC3E}">
        <p14:creationId xmlns:p14="http://schemas.microsoft.com/office/powerpoint/2010/main" val="1873286117"/>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 Card ABS performance metrics</a:t>
            </a:r>
          </a:p>
        </p:txBody>
      </p:sp>
      <p:sp>
        <p:nvSpPr>
          <p:cNvPr id="3" name="Content Placeholder 2"/>
          <p:cNvSpPr>
            <a:spLocks noGrp="1"/>
          </p:cNvSpPr>
          <p:nvPr>
            <p:ph idx="1"/>
          </p:nvPr>
        </p:nvSpPr>
        <p:spPr/>
        <p:txBody>
          <a:bodyPr>
            <a:normAutofit/>
          </a:bodyPr>
          <a:lstStyle/>
          <a:p>
            <a:r>
              <a:rPr lang="en-US" b="1" dirty="0"/>
              <a:t>Monthly Payment Rate (MPR)</a:t>
            </a:r>
            <a:r>
              <a:rPr lang="en-US" dirty="0"/>
              <a:t> used with non-amortizing assets, such as credit card and dealer floorplan receivables, which are not subject to prepayment</a:t>
            </a:r>
          </a:p>
          <a:p>
            <a:endParaRPr lang="en-US" dirty="0"/>
          </a:p>
          <a:p>
            <a:pPr lvl="1"/>
            <a:r>
              <a:rPr lang="en-US" dirty="0"/>
              <a:t>A repayment measure calculated by dividing the sum of the interest and principal payments received in a month by the outstanding balance. </a:t>
            </a:r>
          </a:p>
          <a:p>
            <a:pPr lvl="1"/>
            <a:endParaRPr lang="en-US" dirty="0"/>
          </a:p>
          <a:p>
            <a:pPr lvl="1"/>
            <a:r>
              <a:rPr lang="en-US" dirty="0"/>
              <a:t>Rating agencies require every non-amortizing ABS issue to establish a minimum MPR as an early-amortization trigger event</a:t>
            </a:r>
          </a:p>
          <a:p>
            <a:pPr lvl="1"/>
            <a:endParaRPr lang="en-US" dirty="0"/>
          </a:p>
          <a:p>
            <a:pPr lvl="1"/>
            <a:r>
              <a:rPr lang="en-US" dirty="0"/>
              <a:t>If repayments drop to that level, the security enters into early amortization.</a:t>
            </a:r>
          </a:p>
        </p:txBody>
      </p:sp>
    </p:spTree>
    <p:extLst>
      <p:ext uri="{BB962C8B-B14F-4D97-AF65-F5344CB8AC3E}">
        <p14:creationId xmlns:p14="http://schemas.microsoft.com/office/powerpoint/2010/main" val="2232128445"/>
      </p:ext>
    </p:extLst>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JPM_OBJECT_NAME" val="jpmObjectTitle"/>
</p:tagLst>
</file>

<file path=ppt/tags/tag10.xml><?xml version="1.0" encoding="utf-8"?>
<p:tagLst xmlns:a="http://schemas.openxmlformats.org/drawingml/2006/main" xmlns:r="http://schemas.openxmlformats.org/officeDocument/2006/relationships" xmlns:p="http://schemas.openxmlformats.org/presentationml/2006/main">
  <p:tag name="CHARTLIBVERSION" val="NO VALUE"/>
  <p:tag name="DDVERSION" val="2.0"/>
  <p:tag name="FONTCOLOR" val="NO VALUE"/>
  <p:tag name="LINECOLOR" val="NO VALUE"/>
  <p:tag name="SOURCE" val="NO VALUE"/>
  <p:tag name="TYPE" val="NO VALUE"/>
  <p:tag name="DEVICE" val="Canon Colorpass 1000"/>
  <p:tag name="FILLFORECOLOR" val="Transparent"/>
  <p:tag name="SUBOBJECTID" val="ChartAxisLabel"/>
  <p:tag name="OBJECTID" val="XLChart"/>
  <p:tag name="LEFT" val="226.8"/>
  <p:tag name="TOP" val="183.6"/>
  <p:tag name="HEIGHT" val="14.4"/>
  <p:tag name="WIDTH" val="244.8"/>
  <p:tag name="PLACEHOLDERSIZE" val="2"/>
  <p:tag name="ANCHORPOINT" val="2"/>
  <p:tag name="CHARTTYPE" val="Bar Chart"/>
  <p:tag name="CHARTNAME" val="XLChart"/>
</p:tagLst>
</file>

<file path=ppt/tags/tag11.xml><?xml version="1.0" encoding="utf-8"?>
<p:tagLst xmlns:a="http://schemas.openxmlformats.org/drawingml/2006/main" xmlns:r="http://schemas.openxmlformats.org/officeDocument/2006/relationships" xmlns:p="http://schemas.openxmlformats.org/presentationml/2006/main">
  <p:tag name="CHARTLIBVERSION" val="NO VALUE"/>
  <p:tag name="DDVERSION" val="2.0"/>
  <p:tag name="FONTCOLOR" val="NO VALUE"/>
  <p:tag name="LINECOLOR" val="NO VALUE"/>
  <p:tag name="SOURCE" val="NO VALUE"/>
  <p:tag name="TYPE" val="ChartHeading"/>
  <p:tag name="DEVICE" val="Canon Colorpass 1000"/>
  <p:tag name="FILLFORECOLOR" val="Transparent"/>
  <p:tag name="SUBOBJECTID" val="ChartHeading"/>
  <p:tag name="OBJECTID" val="XLChart"/>
  <p:tag name="LEFT" val="226.8"/>
  <p:tag name="TOP" val="158.4"/>
  <p:tag name="HEIGHT" val="28.8"/>
  <p:tag name="WIDTH" val="244.8"/>
  <p:tag name="PLACEHOLDERSIZE" val="2"/>
  <p:tag name="ANCHORPOINT" val="2"/>
  <p:tag name="CHARTTYPE" val="Bar Chart"/>
  <p:tag name="CHARTNAME" val="XLChart"/>
</p:tagLst>
</file>

<file path=ppt/tags/tag12.xml><?xml version="1.0" encoding="utf-8"?>
<p:tagLst xmlns:a="http://schemas.openxmlformats.org/drawingml/2006/main" xmlns:r="http://schemas.openxmlformats.org/officeDocument/2006/relationships" xmlns:p="http://schemas.openxmlformats.org/presentationml/2006/main">
  <p:tag name="CHARTLIBVERSION" val="NO VALUE"/>
  <p:tag name="DDVERSION" val="2.0"/>
  <p:tag name="FONTCOLOR" val="NO VALUE"/>
  <p:tag name="LINECOLOR" val="NO VALUE"/>
  <p:tag name="SOURCE" val="NO VALUE"/>
  <p:tag name="TYPE" val="NO VALUE"/>
  <p:tag name="DEVICE" val="Canon Colorpass 1000"/>
  <p:tag name="FILLFORECOLOR" val="Transparent"/>
  <p:tag name="SUBOBJECTID" val="ChartAxisLabel"/>
  <p:tag name="OBJECTID" val="XLChart"/>
  <p:tag name="LEFT" val="226.8"/>
  <p:tag name="TOP" val="183.6"/>
  <p:tag name="HEIGHT" val="14.4"/>
  <p:tag name="WIDTH" val="244.8"/>
  <p:tag name="PLACEHOLDERSIZE" val="2"/>
  <p:tag name="ANCHORPOINT" val="2"/>
  <p:tag name="CHARTTYPE" val="Bar Chart"/>
  <p:tag name="CHARTNAME" val="XLChart"/>
</p:tagLst>
</file>

<file path=ppt/tags/tag13.xml><?xml version="1.0" encoding="utf-8"?>
<p:tagLst xmlns:a="http://schemas.openxmlformats.org/drawingml/2006/main" xmlns:r="http://schemas.openxmlformats.org/officeDocument/2006/relationships" xmlns:p="http://schemas.openxmlformats.org/presentationml/2006/main">
  <p:tag name="RULERID" val="SlideFooter1"/>
  <p:tag name="ANCHORPOINT" val="NO VALUE"/>
  <p:tag name="CHARTLIBVERSION" val="NO VALUE"/>
  <p:tag name="DDVERSION" val="2.0"/>
  <p:tag name="LINECOLOR" val="NO VALUE"/>
  <p:tag name="PLACEHOLDERSIZE" val="NO VALUE"/>
  <p:tag name="TYPE" val="Slide Footer"/>
  <p:tag name="FILLFORECOLOR" val="Transparent"/>
  <p:tag name="SUBOBJECTID" val="SlideFooter"/>
  <p:tag name="OBJECTID" val="SlideFooter"/>
  <p:tag name="SOURCE" val="rulers.ppt!SlideFooter1"/>
  <p:tag name="LEFT" val="226.75"/>
  <p:tag name="TOP" val="556.56"/>
  <p:tag name="HEIGHT" val="30.24"/>
  <p:tag name="WIDTH" val="421.2"/>
  <p:tag name="FONTCOLOR" val="Slide Footer Font"/>
  <p:tag name="DEVICE" val="Canon Colorpass 1000"/>
</p:tagLst>
</file>

<file path=ppt/tags/tag2.xml><?xml version="1.0" encoding="utf-8"?>
<p:tagLst xmlns:a="http://schemas.openxmlformats.org/drawingml/2006/main" xmlns:r="http://schemas.openxmlformats.org/officeDocument/2006/relationships" xmlns:p="http://schemas.openxmlformats.org/presentationml/2006/main">
  <p:tag name="JPM_OBJECT_NAME" val="jpmObjectTitle"/>
</p:tagLst>
</file>

<file path=ppt/tags/tag3.xml><?xml version="1.0" encoding="utf-8"?>
<p:tagLst xmlns:a="http://schemas.openxmlformats.org/drawingml/2006/main" xmlns:r="http://schemas.openxmlformats.org/officeDocument/2006/relationships" xmlns:p="http://schemas.openxmlformats.org/presentationml/2006/main">
  <p:tag name="JPM_OBJECT_NAME" val="jpmObjectNote"/>
</p:tagLst>
</file>

<file path=ppt/tags/tag4.xml><?xml version="1.0" encoding="utf-8"?>
<p:tagLst xmlns:a="http://schemas.openxmlformats.org/drawingml/2006/main" xmlns:r="http://schemas.openxmlformats.org/officeDocument/2006/relationships" xmlns:p="http://schemas.openxmlformats.org/presentationml/2006/main">
  <p:tag name="JPM_OBJECT_NAME" val="jpmObjectTitle"/>
</p:tagLst>
</file>

<file path=ppt/tags/tag5.xml><?xml version="1.0" encoding="utf-8"?>
<p:tagLst xmlns:a="http://schemas.openxmlformats.org/drawingml/2006/main" xmlns:r="http://schemas.openxmlformats.org/officeDocument/2006/relationships" xmlns:p="http://schemas.openxmlformats.org/presentationml/2006/main">
  <p:tag name="JPM_OBJECT_NAME" val="jpmObjectTitle"/>
</p:tagLst>
</file>

<file path=ppt/tags/tag6.xml><?xml version="1.0" encoding="utf-8"?>
<p:tagLst xmlns:a="http://schemas.openxmlformats.org/drawingml/2006/main" xmlns:r="http://schemas.openxmlformats.org/officeDocument/2006/relationships" xmlns:p="http://schemas.openxmlformats.org/presentationml/2006/main">
  <p:tag name="JPM_OBJECT_NAME" val="jpmObjectTitle"/>
</p:tagLst>
</file>

<file path=ppt/tags/tag7.xml><?xml version="1.0" encoding="utf-8"?>
<p:tagLst xmlns:a="http://schemas.openxmlformats.org/drawingml/2006/main" xmlns:r="http://schemas.openxmlformats.org/officeDocument/2006/relationships" xmlns:p="http://schemas.openxmlformats.org/presentationml/2006/main">
  <p:tag name="JPM_OBJECT_NAME" val="jpmObjectTitle"/>
</p:tagLst>
</file>

<file path=ppt/tags/tag8.xml><?xml version="1.0" encoding="utf-8"?>
<p:tagLst xmlns:a="http://schemas.openxmlformats.org/drawingml/2006/main" xmlns:r="http://schemas.openxmlformats.org/officeDocument/2006/relationships" xmlns:p="http://schemas.openxmlformats.org/presentationml/2006/main">
  <p:tag name="JPM_TEXT_SIZE" val="14"/>
</p:tagLst>
</file>

<file path=ppt/tags/tag9.xml><?xml version="1.0" encoding="utf-8"?>
<p:tagLst xmlns:a="http://schemas.openxmlformats.org/drawingml/2006/main" xmlns:r="http://schemas.openxmlformats.org/officeDocument/2006/relationships" xmlns:p="http://schemas.openxmlformats.org/presentationml/2006/main">
  <p:tag name="JPM_OBJECT_NAME" val="jpmObjectTitle"/>
</p:tagLst>
</file>

<file path=ppt/theme/theme1.xml><?xml version="1.0" encoding="utf-8"?>
<a:theme xmlns:a="http://schemas.openxmlformats.org/drawingml/2006/main" name="1_All-Purpose_RiskReporting">
  <a:themeElements>
    <a:clrScheme name="!Firmwide - ALL PURPOSE">
      <a:dk1>
        <a:srgbClr val="000000"/>
      </a:dk1>
      <a:lt1>
        <a:srgbClr val="DEE1E6"/>
      </a:lt1>
      <a:dk2>
        <a:srgbClr val="97D0FF"/>
      </a:dk2>
      <a:lt2>
        <a:srgbClr val="A9A9A9"/>
      </a:lt2>
      <a:accent1>
        <a:srgbClr val="005AA4"/>
      </a:accent1>
      <a:accent2>
        <a:srgbClr val="00A1E2"/>
      </a:accent2>
      <a:accent3>
        <a:srgbClr val="6769B5"/>
      </a:accent3>
      <a:accent4>
        <a:srgbClr val="3BC3A3"/>
      </a:accent4>
      <a:accent5>
        <a:srgbClr val="D0B86A"/>
      </a:accent5>
      <a:accent6>
        <a:srgbClr val="93959B"/>
      </a:accent6>
      <a:hlink>
        <a:srgbClr val="50CEFF"/>
      </a:hlink>
      <a:folHlink>
        <a:srgbClr val="A2A2A2"/>
      </a:folHlink>
    </a:clrScheme>
    <a:fontScheme name="Firmwide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200" dirty="0" smtClean="0"/>
        </a:defPPr>
      </a:lstStyle>
    </a:txDef>
  </a:objectDefaults>
  <a:extraClrSchemeLst>
    <a:extraClrScheme>
      <a:clrScheme name="!Firmwide - AUDITORIUM">
        <a:dk1>
          <a:srgbClr val="FFFFFF"/>
        </a:dk1>
        <a:lt1>
          <a:srgbClr val="004176"/>
        </a:lt1>
        <a:dk2>
          <a:srgbClr val="A7D7FF"/>
        </a:dk2>
        <a:lt2>
          <a:srgbClr val="A9A9A9"/>
        </a:lt2>
        <a:accent1>
          <a:srgbClr val="0095D0"/>
        </a:accent1>
        <a:accent2>
          <a:srgbClr val="4BCCFF"/>
        </a:accent2>
        <a:accent3>
          <a:srgbClr val="6769B5"/>
        </a:accent3>
        <a:accent4>
          <a:srgbClr val="3BC3A3"/>
        </a:accent4>
        <a:accent5>
          <a:srgbClr val="D0B86A"/>
        </a:accent5>
        <a:accent6>
          <a:srgbClr val="93959B"/>
        </a:accent6>
        <a:hlink>
          <a:srgbClr val="50CEFF"/>
        </a:hlink>
        <a:folHlink>
          <a:srgbClr val="A2A2A2"/>
        </a:folHlink>
      </a:clrScheme>
    </a:extraClrScheme>
    <a:extraClrScheme>
      <a:clrScheme name="!Firmwide - ALL PURPOSE">
        <a:dk1>
          <a:srgbClr val="000000"/>
        </a:dk1>
        <a:lt1>
          <a:srgbClr val="DEE1E6"/>
        </a:lt1>
        <a:dk2>
          <a:srgbClr val="97D0FF"/>
        </a:dk2>
        <a:lt2>
          <a:srgbClr val="A9A9A9"/>
        </a:lt2>
        <a:accent1>
          <a:srgbClr val="005AA4"/>
        </a:accent1>
        <a:accent2>
          <a:srgbClr val="00A1E2"/>
        </a:accent2>
        <a:accent3>
          <a:srgbClr val="6769B5"/>
        </a:accent3>
        <a:accent4>
          <a:srgbClr val="3BC3A3"/>
        </a:accent4>
        <a:accent5>
          <a:srgbClr val="D0B86A"/>
        </a:accent5>
        <a:accent6>
          <a:srgbClr val="93959B"/>
        </a:accent6>
        <a:hlink>
          <a:srgbClr val="50CEFF"/>
        </a:hlink>
        <a:folHlink>
          <a:srgbClr val="A2A2A2"/>
        </a:folHlink>
      </a:clrScheme>
    </a:extraClrScheme>
  </a:extraClrSchemeLst>
  <a:custClrLst>
    <a:custClr name="Green">
      <a:srgbClr val="2D8F78"/>
    </a:custClr>
    <a:custClr name="Teal">
      <a:srgbClr val="92DECC"/>
    </a:custClr>
    <a:custClr name="Purple">
      <a:srgbClr val="929BCA"/>
    </a:custClr>
    <a:custClr name="Light Purple">
      <a:srgbClr val="D5D9EB"/>
    </a:custClr>
    <a:custClr name="Maroon">
      <a:srgbClr val="B4425D"/>
    </a:custClr>
    <a:custClr name="Light Gold">
      <a:srgbClr val="E3D7AB"/>
    </a:custClr>
    <a:custClr name="Brown">
      <a:srgbClr val="C3842F"/>
    </a:custClr>
    <a:custClr name="Navy">
      <a:srgbClr val="003064"/>
    </a:custClr>
    <a:custClr name="Pie Border White">
      <a:srgbClr val="FFFFFF"/>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EA47E69BE5DBB469FFBF1E2FC379215" ma:contentTypeVersion="0" ma:contentTypeDescription="Create a new document." ma:contentTypeScope="" ma:versionID="a1b58a6b5682982123dd14dc952d4658">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FD0722B-CA78-423C-A3E3-78F16BEFBEC9}">
  <ds:schemaRefs>
    <ds:schemaRef ds:uri="http://schemas.microsoft.com/sharepoint/v3/contenttype/forms"/>
  </ds:schemaRefs>
</ds:datastoreItem>
</file>

<file path=customXml/itemProps2.xml><?xml version="1.0" encoding="utf-8"?>
<ds:datastoreItem xmlns:ds="http://schemas.openxmlformats.org/officeDocument/2006/customXml" ds:itemID="{A8B649CB-D8E4-4FC8-A162-ACB192FF64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4B06A4DD-41A8-4170-8F63-F6995395B48B}">
  <ds:schemaRefs>
    <ds:schemaRef ds:uri="http://schemas.microsoft.com/office/infopath/2007/PartnerControls"/>
    <ds:schemaRef ds:uri="http://schemas.microsoft.com/office/2006/documentManagement/types"/>
    <ds:schemaRef ds:uri="http://purl.org/dc/elements/1.1/"/>
    <ds:schemaRef ds:uri="http://purl.org/dc/dcmitype/"/>
    <ds:schemaRef ds:uri="http://www.w3.org/XML/1998/namespace"/>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Firmwide Standard_2.11.16</Template>
  <TotalTime>0</TotalTime>
  <Words>6014</Words>
  <Application>Microsoft Macintosh PowerPoint</Application>
  <PresentationFormat>On-screen Show (4:3)</PresentationFormat>
  <Paragraphs>812</Paragraphs>
  <Slides>74</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3" baseType="lpstr">
      <vt:lpstr>Arial</vt:lpstr>
      <vt:lpstr>Calibri</vt:lpstr>
      <vt:lpstr>Cambria Math</vt:lpstr>
      <vt:lpstr>Symbol</vt:lpstr>
      <vt:lpstr>Times New Roman</vt:lpstr>
      <vt:lpstr>Trebuchet MS</vt:lpstr>
      <vt:lpstr>Wingdings</vt:lpstr>
      <vt:lpstr>1_All-Purpose_RiskReporting</vt:lpstr>
      <vt:lpstr>Chart</vt:lpstr>
      <vt:lpstr>PowerPoint Presentation</vt:lpstr>
      <vt:lpstr>Topics</vt:lpstr>
      <vt:lpstr>Intermission: The impact of principal being paid early</vt:lpstr>
      <vt:lpstr>ABS (non-resi securitized products ex. CLOs, CDOs)</vt:lpstr>
      <vt:lpstr>Credit Cards</vt:lpstr>
      <vt:lpstr>Credit Cards</vt:lpstr>
      <vt:lpstr>Credit Cards</vt:lpstr>
      <vt:lpstr>Credit Cards: Master Trust</vt:lpstr>
      <vt:lpstr>Credit Card ABS performance metrics</vt:lpstr>
      <vt:lpstr>Credit Card ABS performance metrics (cont’d)</vt:lpstr>
      <vt:lpstr>Credit Cards</vt:lpstr>
      <vt:lpstr>Autos ABS</vt:lpstr>
      <vt:lpstr>Autos ABS</vt:lpstr>
      <vt:lpstr>Autos ABS</vt:lpstr>
      <vt:lpstr>Autos</vt:lpstr>
      <vt:lpstr>Autos</vt:lpstr>
      <vt:lpstr>Autos</vt:lpstr>
      <vt:lpstr>Intermission: Bond and Mortgage Convexity</vt:lpstr>
      <vt:lpstr>Asset Liability Management (ALM) and SVB, SB and FRB*</vt:lpstr>
      <vt:lpstr>ALM: Rudimentary deposit-modeling </vt:lpstr>
      <vt:lpstr>ALM: Rudimentary deposit-modeling </vt:lpstr>
      <vt:lpstr>ALM: Rudimentary deposit-modeling </vt:lpstr>
      <vt:lpstr>ALM: Key Takeaways</vt:lpstr>
      <vt:lpstr>ALM: Rudimentary deposit-modeling </vt:lpstr>
      <vt:lpstr>Subprime</vt:lpstr>
      <vt:lpstr>Credit Tranching (revisited)</vt:lpstr>
      <vt:lpstr>The Mortgage Originator’s Perspective in 2002</vt:lpstr>
      <vt:lpstr>A Sample Subprime Deal</vt:lpstr>
      <vt:lpstr>The Rating Agencies</vt:lpstr>
      <vt:lpstr>Subprime Deals and Investors</vt:lpstr>
      <vt:lpstr>CDO’s</vt:lpstr>
      <vt:lpstr>The situation in the early 2000’s:</vt:lpstr>
      <vt:lpstr>Boom Times</vt:lpstr>
      <vt:lpstr>Then the World Changed</vt:lpstr>
      <vt:lpstr>The Financial Crisis</vt:lpstr>
      <vt:lpstr>Lessons Learned</vt:lpstr>
      <vt:lpstr>Appendix</vt:lpstr>
      <vt:lpstr>Credit Card Issuance, Performance</vt:lpstr>
      <vt:lpstr>Spread History – Credit Cards, Autos</vt:lpstr>
      <vt:lpstr>Autos prepayments</vt:lpstr>
      <vt:lpstr>Auto ABS Issuance</vt:lpstr>
      <vt:lpstr>Auto ABS Credit Performance</vt:lpstr>
      <vt:lpstr>Auto, CC, Student Loan ABS – delinquency, spread comparison</vt:lpstr>
      <vt:lpstr>Spread History –Autos</vt:lpstr>
      <vt:lpstr>Resi: What Happens When a Borrower Defaults?</vt:lpstr>
      <vt:lpstr>What Happens After Foreclosure?</vt:lpstr>
      <vt:lpstr>Subprime: FICO versus Mortgage Deliquency</vt:lpstr>
      <vt:lpstr>Mortgage Delinquency as a function of LTV</vt:lpstr>
      <vt:lpstr>Vasicek’s Model (Gaussian Copula)</vt:lpstr>
      <vt:lpstr>Vasicek’s Model Cont’d: the Homogeneous Large Bond Limit</vt:lpstr>
      <vt:lpstr>Vasicek’s Model: Final Steps</vt:lpstr>
      <vt:lpstr>Vasicek’s Model: CDO’s</vt:lpstr>
      <vt:lpstr>Vasicek’s Model: Adding an Additional Layer of Tranching</vt:lpstr>
      <vt:lpstr>Vasicek’s Model for Mortgages</vt:lpstr>
      <vt:lpstr>Vasicek’s Model for Mortgages: Cont’d</vt:lpstr>
      <vt:lpstr>Vasicek’s Model for Subprime CDO’s</vt:lpstr>
      <vt:lpstr>Vasicek’s Model for Subprime CDO’s</vt:lpstr>
      <vt:lpstr>Student Loan ABS</vt:lpstr>
      <vt:lpstr>FFELP Student Loan ABS</vt:lpstr>
      <vt:lpstr>Student Loan ABS</vt:lpstr>
      <vt:lpstr>Market Place Lending</vt:lpstr>
      <vt:lpstr>MPL: Overview of U.S.</vt:lpstr>
      <vt:lpstr>MPL vs Corporate Bonds</vt:lpstr>
      <vt:lpstr>MPL: Key Players U.S. as of mid-2014</vt:lpstr>
      <vt:lpstr>MPL: Key Players Globally</vt:lpstr>
      <vt:lpstr>MPL: Global Snapshot</vt:lpstr>
      <vt:lpstr>MPL: Unexpected Risks</vt:lpstr>
      <vt:lpstr>MPL: Unexpected Risks</vt:lpstr>
      <vt:lpstr>MPL: Unexpected Risks</vt:lpstr>
      <vt:lpstr>MPL: U.S. Securitization Trends</vt:lpstr>
      <vt:lpstr>MPL: Default Rates, Cumulative Losses in Securitizations</vt:lpstr>
      <vt:lpstr>MPL: Securitization Structures</vt:lpstr>
      <vt:lpstr>MPL: Securitization Structures</vt:lpstr>
      <vt:lpstr>MPL: Securitization Structures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2022-05-05T22:03:43Z</cp:lastPrinted>
  <dcterms:created xsi:type="dcterms:W3CDTF">2015-09-18T18:04:59Z</dcterms:created>
  <dcterms:modified xsi:type="dcterms:W3CDTF">2024-05-06T21:09:30Z</dcterms:modified>
  <cp:contentStatus>Revised February 10, 2016</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0x0101000EA47E69BE5DBB469FFBF1E2FC379215</vt:lpwstr>
  </property>
</Properties>
</file>